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356" r:id="rId5"/>
    <p:sldId id="287" r:id="rId6"/>
    <p:sldId id="288" r:id="rId7"/>
    <p:sldId id="290" r:id="rId8"/>
    <p:sldId id="319" r:id="rId9"/>
    <p:sldId id="260" r:id="rId10"/>
    <p:sldId id="261" r:id="rId11"/>
    <p:sldId id="262" r:id="rId12"/>
    <p:sldId id="263" r:id="rId13"/>
    <p:sldId id="353" r:id="rId14"/>
    <p:sldId id="266" r:id="rId15"/>
    <p:sldId id="264" r:id="rId16"/>
    <p:sldId id="320" r:id="rId17"/>
    <p:sldId id="329" r:id="rId18"/>
    <p:sldId id="295" r:id="rId19"/>
    <p:sldId id="265" r:id="rId20"/>
    <p:sldId id="267" r:id="rId21"/>
    <p:sldId id="316" r:id="rId22"/>
    <p:sldId id="270" r:id="rId23"/>
    <p:sldId id="268" r:id="rId24"/>
    <p:sldId id="317" r:id="rId25"/>
    <p:sldId id="269" r:id="rId26"/>
    <p:sldId id="318" r:id="rId27"/>
    <p:sldId id="330" r:id="rId28"/>
    <p:sldId id="331" r:id="rId29"/>
    <p:sldId id="332" r:id="rId30"/>
    <p:sldId id="341" r:id="rId31"/>
    <p:sldId id="342" r:id="rId32"/>
    <p:sldId id="293" r:id="rId33"/>
    <p:sldId id="333" r:id="rId34"/>
    <p:sldId id="334" r:id="rId35"/>
    <p:sldId id="335" r:id="rId36"/>
    <p:sldId id="346" r:id="rId37"/>
    <p:sldId id="336" r:id="rId38"/>
    <p:sldId id="338" r:id="rId39"/>
    <p:sldId id="339" r:id="rId40"/>
    <p:sldId id="289" r:id="rId41"/>
    <p:sldId id="340" r:id="rId42"/>
    <p:sldId id="343" r:id="rId43"/>
    <p:sldId id="344" r:id="rId44"/>
    <p:sldId id="345" r:id="rId45"/>
    <p:sldId id="347" r:id="rId46"/>
    <p:sldId id="294" r:id="rId47"/>
    <p:sldId id="348" r:id="rId48"/>
    <p:sldId id="349" r:id="rId49"/>
    <p:sldId id="350" r:id="rId50"/>
    <p:sldId id="351" r:id="rId51"/>
    <p:sldId id="352" r:id="rId52"/>
    <p:sldId id="354" r:id="rId53"/>
    <p:sldId id="355" r:id="rId54"/>
    <p:sldId id="357" r:id="rId5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lliam Walker" initials="WW" lastIdx="1" clrIdx="0">
    <p:extLst>
      <p:ext uri="{19B8F6BF-5375-455C-9EA6-DF929625EA0E}">
        <p15:presenceInfo xmlns:p15="http://schemas.microsoft.com/office/powerpoint/2012/main" userId="S::william.walker@nutrien.com::b543adba-35ec-4a61-b9d3-476479ac145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B30772-7CA2-41B6-B4C3-135F7A486A14}" v="16" dt="2022-08-24T11:36:27.1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120" d="100"/>
          <a:sy n="120" d="100"/>
        </p:scale>
        <p:origin x="12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presProps" Target="presProps.xml"/><Relationship Id="rId61"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66BC02B-D53E-4ECF-881F-909AE6145CA7}"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B2C6B768-5ED0-468F-99E8-B20754F5A4D0}">
      <dgm:prSet/>
      <dgm:spPr/>
      <dgm:t>
        <a:bodyPr/>
        <a:lstStyle/>
        <a:p>
          <a:r>
            <a:rPr lang="en-US"/>
            <a:t>Using a good quality surfactant or penetrating type surfactant (90% or 100% NIS) at .25% by volume (1 quart per 100 gallons water) is normal labeled recommendations on many products</a:t>
          </a:r>
        </a:p>
      </dgm:t>
    </dgm:pt>
    <dgm:pt modelId="{DD75BEF4-613E-491C-8BC5-A3740EE3B847}" type="parTrans" cxnId="{F8037960-E6D7-4E64-8F3E-E0EDA4EE12EB}">
      <dgm:prSet/>
      <dgm:spPr/>
      <dgm:t>
        <a:bodyPr/>
        <a:lstStyle/>
        <a:p>
          <a:endParaRPr lang="en-US"/>
        </a:p>
      </dgm:t>
    </dgm:pt>
    <dgm:pt modelId="{74C458DA-01B8-4D9F-87B9-CB6DFD2F9494}" type="sibTrans" cxnId="{F8037960-E6D7-4E64-8F3E-E0EDA4EE12EB}">
      <dgm:prSet/>
      <dgm:spPr/>
      <dgm:t>
        <a:bodyPr/>
        <a:lstStyle/>
        <a:p>
          <a:endParaRPr lang="en-US"/>
        </a:p>
      </dgm:t>
    </dgm:pt>
    <dgm:pt modelId="{FB51E721-A2CB-42CD-918B-E22D025F3C71}">
      <dgm:prSet/>
      <dgm:spPr/>
      <dgm:t>
        <a:bodyPr/>
        <a:lstStyle/>
        <a:p>
          <a:r>
            <a:rPr lang="en-US"/>
            <a:t>Some labels may recommend the use of MSO (Methylated Seed Oil) Surfactants</a:t>
          </a:r>
        </a:p>
      </dgm:t>
    </dgm:pt>
    <dgm:pt modelId="{5F1DEEA3-C123-487B-92C8-8E2A5B96095A}" type="parTrans" cxnId="{7AE9D59E-0DBA-4B03-A08D-3DF67ADD2890}">
      <dgm:prSet/>
      <dgm:spPr/>
      <dgm:t>
        <a:bodyPr/>
        <a:lstStyle/>
        <a:p>
          <a:endParaRPr lang="en-US"/>
        </a:p>
      </dgm:t>
    </dgm:pt>
    <dgm:pt modelId="{D702989D-3B8E-4615-8B12-A438E2AB62C2}" type="sibTrans" cxnId="{7AE9D59E-0DBA-4B03-A08D-3DF67ADD2890}">
      <dgm:prSet/>
      <dgm:spPr/>
      <dgm:t>
        <a:bodyPr/>
        <a:lstStyle/>
        <a:p>
          <a:endParaRPr lang="en-US"/>
        </a:p>
      </dgm:t>
    </dgm:pt>
    <dgm:pt modelId="{E79AA82E-66FA-4ACE-B053-BD67530E6FB3}">
      <dgm:prSet/>
      <dgm:spPr/>
      <dgm:t>
        <a:bodyPr/>
        <a:lstStyle/>
        <a:p>
          <a:r>
            <a:rPr lang="en-US" dirty="0"/>
            <a:t>These (MSO) are normally used at per acre rates (1 to 2 pints) or if by volume then .50% to 1% by volume (2 quarts to 1 gallon per 100-gallon rates) depending upon application rates per acre </a:t>
          </a:r>
        </a:p>
      </dgm:t>
    </dgm:pt>
    <dgm:pt modelId="{70B1B344-909C-49C5-9BD7-EAE3E853C1D0}" type="parTrans" cxnId="{FD7D2FCE-8D76-4267-8814-3A94F9D6B1AE}">
      <dgm:prSet/>
      <dgm:spPr/>
      <dgm:t>
        <a:bodyPr/>
        <a:lstStyle/>
        <a:p>
          <a:endParaRPr lang="en-US"/>
        </a:p>
      </dgm:t>
    </dgm:pt>
    <dgm:pt modelId="{FEC817D8-A486-41F3-AFDD-9A89A682C013}" type="sibTrans" cxnId="{FD7D2FCE-8D76-4267-8814-3A94F9D6B1AE}">
      <dgm:prSet/>
      <dgm:spPr/>
      <dgm:t>
        <a:bodyPr/>
        <a:lstStyle/>
        <a:p>
          <a:endParaRPr lang="en-US"/>
        </a:p>
      </dgm:t>
    </dgm:pt>
    <dgm:pt modelId="{3C38214C-E7E5-4256-913B-D4E754F3370D}">
      <dgm:prSet/>
      <dgm:spPr/>
      <dgm:t>
        <a:bodyPr/>
        <a:lstStyle/>
        <a:p>
          <a:r>
            <a:rPr lang="en-US"/>
            <a:t>Remember – MSO Surfactant can increase non-target grass or non-target vegetation damages when used in dry or adverse weather conditions and grasses are already under stress</a:t>
          </a:r>
        </a:p>
      </dgm:t>
    </dgm:pt>
    <dgm:pt modelId="{05F89C3D-9BF7-42F4-9369-92082BEEF95F}" type="parTrans" cxnId="{C3D70D8A-3E22-4D98-980D-2C28D92AFAA7}">
      <dgm:prSet/>
      <dgm:spPr/>
      <dgm:t>
        <a:bodyPr/>
        <a:lstStyle/>
        <a:p>
          <a:endParaRPr lang="en-US"/>
        </a:p>
      </dgm:t>
    </dgm:pt>
    <dgm:pt modelId="{008DA5B2-D315-43C3-8742-BF3848F6AC0F}" type="sibTrans" cxnId="{C3D70D8A-3E22-4D98-980D-2C28D92AFAA7}">
      <dgm:prSet/>
      <dgm:spPr/>
      <dgm:t>
        <a:bodyPr/>
        <a:lstStyle/>
        <a:p>
          <a:endParaRPr lang="en-US"/>
        </a:p>
      </dgm:t>
    </dgm:pt>
    <dgm:pt modelId="{491046FB-AFF2-4C19-93AC-1636BE5D8204}">
      <dgm:prSet/>
      <dgm:spPr/>
      <dgm:t>
        <a:bodyPr/>
        <a:lstStyle/>
        <a:p>
          <a:r>
            <a:rPr lang="en-US"/>
            <a:t>Non-Ionic penetrating surfactants can somewhat mimic MSO Surfactants with less grass damages, especially in adverse weather conditions</a:t>
          </a:r>
        </a:p>
      </dgm:t>
    </dgm:pt>
    <dgm:pt modelId="{3F093981-6193-4FD8-92A0-9171F7D37411}" type="parTrans" cxnId="{6EC0B359-44D0-4345-8D2D-F0C60D9678DC}">
      <dgm:prSet/>
      <dgm:spPr/>
      <dgm:t>
        <a:bodyPr/>
        <a:lstStyle/>
        <a:p>
          <a:endParaRPr lang="en-US"/>
        </a:p>
      </dgm:t>
    </dgm:pt>
    <dgm:pt modelId="{CF25AF5E-2442-434D-84D3-5FF9E7DBCFD1}" type="sibTrans" cxnId="{6EC0B359-44D0-4345-8D2D-F0C60D9678DC}">
      <dgm:prSet/>
      <dgm:spPr/>
      <dgm:t>
        <a:bodyPr/>
        <a:lstStyle/>
        <a:p>
          <a:endParaRPr lang="en-US"/>
        </a:p>
      </dgm:t>
    </dgm:pt>
    <dgm:pt modelId="{B4606AEE-A5DC-4210-A8BC-917BFA02FAEF}" type="pres">
      <dgm:prSet presAssocID="{666BC02B-D53E-4ECF-881F-909AE6145CA7}" presName="vert0" presStyleCnt="0">
        <dgm:presLayoutVars>
          <dgm:dir/>
          <dgm:animOne val="branch"/>
          <dgm:animLvl val="lvl"/>
        </dgm:presLayoutVars>
      </dgm:prSet>
      <dgm:spPr/>
    </dgm:pt>
    <dgm:pt modelId="{A79B32B0-48A6-4B71-9CC5-757037308FE8}" type="pres">
      <dgm:prSet presAssocID="{B2C6B768-5ED0-468F-99E8-B20754F5A4D0}" presName="thickLine" presStyleLbl="alignNode1" presStyleIdx="0" presStyleCnt="5"/>
      <dgm:spPr/>
    </dgm:pt>
    <dgm:pt modelId="{198BC759-E94E-4AB4-8CAF-32322AC20623}" type="pres">
      <dgm:prSet presAssocID="{B2C6B768-5ED0-468F-99E8-B20754F5A4D0}" presName="horz1" presStyleCnt="0"/>
      <dgm:spPr/>
    </dgm:pt>
    <dgm:pt modelId="{E9CDDBCB-802D-4F75-895F-AA5CB50D5DCB}" type="pres">
      <dgm:prSet presAssocID="{B2C6B768-5ED0-468F-99E8-B20754F5A4D0}" presName="tx1" presStyleLbl="revTx" presStyleIdx="0" presStyleCnt="5"/>
      <dgm:spPr/>
    </dgm:pt>
    <dgm:pt modelId="{A0D89B22-6959-4082-94EE-33B899393443}" type="pres">
      <dgm:prSet presAssocID="{B2C6B768-5ED0-468F-99E8-B20754F5A4D0}" presName="vert1" presStyleCnt="0"/>
      <dgm:spPr/>
    </dgm:pt>
    <dgm:pt modelId="{7868814E-CAA6-4CA7-9C74-25C6660321EC}" type="pres">
      <dgm:prSet presAssocID="{FB51E721-A2CB-42CD-918B-E22D025F3C71}" presName="thickLine" presStyleLbl="alignNode1" presStyleIdx="1" presStyleCnt="5"/>
      <dgm:spPr/>
    </dgm:pt>
    <dgm:pt modelId="{AD7E8254-B8C1-4537-9F17-67D7A38C2D57}" type="pres">
      <dgm:prSet presAssocID="{FB51E721-A2CB-42CD-918B-E22D025F3C71}" presName="horz1" presStyleCnt="0"/>
      <dgm:spPr/>
    </dgm:pt>
    <dgm:pt modelId="{BE28470C-5752-45F0-B3EF-7DAD3C170D3F}" type="pres">
      <dgm:prSet presAssocID="{FB51E721-A2CB-42CD-918B-E22D025F3C71}" presName="tx1" presStyleLbl="revTx" presStyleIdx="1" presStyleCnt="5"/>
      <dgm:spPr/>
    </dgm:pt>
    <dgm:pt modelId="{1E267531-6E3C-4874-8724-851DEF316348}" type="pres">
      <dgm:prSet presAssocID="{FB51E721-A2CB-42CD-918B-E22D025F3C71}" presName="vert1" presStyleCnt="0"/>
      <dgm:spPr/>
    </dgm:pt>
    <dgm:pt modelId="{9EAE4D69-0457-4A54-914A-D03E56AAB2CA}" type="pres">
      <dgm:prSet presAssocID="{E79AA82E-66FA-4ACE-B053-BD67530E6FB3}" presName="thickLine" presStyleLbl="alignNode1" presStyleIdx="2" presStyleCnt="5"/>
      <dgm:spPr/>
    </dgm:pt>
    <dgm:pt modelId="{A18B956F-E0CD-4E72-BF8F-EB3A091DA348}" type="pres">
      <dgm:prSet presAssocID="{E79AA82E-66FA-4ACE-B053-BD67530E6FB3}" presName="horz1" presStyleCnt="0"/>
      <dgm:spPr/>
    </dgm:pt>
    <dgm:pt modelId="{85464E47-A9E1-41D8-BB7B-70F165A7A062}" type="pres">
      <dgm:prSet presAssocID="{E79AA82E-66FA-4ACE-B053-BD67530E6FB3}" presName="tx1" presStyleLbl="revTx" presStyleIdx="2" presStyleCnt="5"/>
      <dgm:spPr/>
    </dgm:pt>
    <dgm:pt modelId="{A8DF05F8-6CFB-49AA-9E81-F1E02902946B}" type="pres">
      <dgm:prSet presAssocID="{E79AA82E-66FA-4ACE-B053-BD67530E6FB3}" presName="vert1" presStyleCnt="0"/>
      <dgm:spPr/>
    </dgm:pt>
    <dgm:pt modelId="{18CF2E5C-BB46-470E-9835-B7083B271DFC}" type="pres">
      <dgm:prSet presAssocID="{3C38214C-E7E5-4256-913B-D4E754F3370D}" presName="thickLine" presStyleLbl="alignNode1" presStyleIdx="3" presStyleCnt="5"/>
      <dgm:spPr/>
    </dgm:pt>
    <dgm:pt modelId="{43F8A8F0-887E-4544-BEB3-44EBED98B025}" type="pres">
      <dgm:prSet presAssocID="{3C38214C-E7E5-4256-913B-D4E754F3370D}" presName="horz1" presStyleCnt="0"/>
      <dgm:spPr/>
    </dgm:pt>
    <dgm:pt modelId="{866DC4E0-6407-4426-84A4-60AEBC482D60}" type="pres">
      <dgm:prSet presAssocID="{3C38214C-E7E5-4256-913B-D4E754F3370D}" presName="tx1" presStyleLbl="revTx" presStyleIdx="3" presStyleCnt="5"/>
      <dgm:spPr/>
    </dgm:pt>
    <dgm:pt modelId="{980128B7-A908-4F5B-98BA-CB58887C198F}" type="pres">
      <dgm:prSet presAssocID="{3C38214C-E7E5-4256-913B-D4E754F3370D}" presName="vert1" presStyleCnt="0"/>
      <dgm:spPr/>
    </dgm:pt>
    <dgm:pt modelId="{11F2BA76-85B0-4F22-995B-39912E0BECC0}" type="pres">
      <dgm:prSet presAssocID="{491046FB-AFF2-4C19-93AC-1636BE5D8204}" presName="thickLine" presStyleLbl="alignNode1" presStyleIdx="4" presStyleCnt="5"/>
      <dgm:spPr/>
    </dgm:pt>
    <dgm:pt modelId="{17CFCD83-E560-4050-9DC1-3A0CC59863B4}" type="pres">
      <dgm:prSet presAssocID="{491046FB-AFF2-4C19-93AC-1636BE5D8204}" presName="horz1" presStyleCnt="0"/>
      <dgm:spPr/>
    </dgm:pt>
    <dgm:pt modelId="{D5250DE4-CB94-4EFF-B64D-E47EF2BFD243}" type="pres">
      <dgm:prSet presAssocID="{491046FB-AFF2-4C19-93AC-1636BE5D8204}" presName="tx1" presStyleLbl="revTx" presStyleIdx="4" presStyleCnt="5"/>
      <dgm:spPr/>
    </dgm:pt>
    <dgm:pt modelId="{F1F96F3A-019E-4778-822C-BF6699D35D75}" type="pres">
      <dgm:prSet presAssocID="{491046FB-AFF2-4C19-93AC-1636BE5D8204}" presName="vert1" presStyleCnt="0"/>
      <dgm:spPr/>
    </dgm:pt>
  </dgm:ptLst>
  <dgm:cxnLst>
    <dgm:cxn modelId="{D4A75108-8F96-4CF1-BDA2-D720C75726DA}" type="presOf" srcId="{491046FB-AFF2-4C19-93AC-1636BE5D8204}" destId="{D5250DE4-CB94-4EFF-B64D-E47EF2BFD243}" srcOrd="0" destOrd="0" presId="urn:microsoft.com/office/officeart/2008/layout/LinedList"/>
    <dgm:cxn modelId="{F8037960-E6D7-4E64-8F3E-E0EDA4EE12EB}" srcId="{666BC02B-D53E-4ECF-881F-909AE6145CA7}" destId="{B2C6B768-5ED0-468F-99E8-B20754F5A4D0}" srcOrd="0" destOrd="0" parTransId="{DD75BEF4-613E-491C-8BC5-A3740EE3B847}" sibTransId="{74C458DA-01B8-4D9F-87B9-CB6DFD2F9494}"/>
    <dgm:cxn modelId="{ACC0E244-9EA2-43ED-9CF7-9F439DAEE9C8}" type="presOf" srcId="{E79AA82E-66FA-4ACE-B053-BD67530E6FB3}" destId="{85464E47-A9E1-41D8-BB7B-70F165A7A062}" srcOrd="0" destOrd="0" presId="urn:microsoft.com/office/officeart/2008/layout/LinedList"/>
    <dgm:cxn modelId="{12DF0157-5C05-4880-A9AB-51A58E8F20B8}" type="presOf" srcId="{FB51E721-A2CB-42CD-918B-E22D025F3C71}" destId="{BE28470C-5752-45F0-B3EF-7DAD3C170D3F}" srcOrd="0" destOrd="0" presId="urn:microsoft.com/office/officeart/2008/layout/LinedList"/>
    <dgm:cxn modelId="{6EC0B359-44D0-4345-8D2D-F0C60D9678DC}" srcId="{666BC02B-D53E-4ECF-881F-909AE6145CA7}" destId="{491046FB-AFF2-4C19-93AC-1636BE5D8204}" srcOrd="4" destOrd="0" parTransId="{3F093981-6193-4FD8-92A0-9171F7D37411}" sibTransId="{CF25AF5E-2442-434D-84D3-5FF9E7DBCFD1}"/>
    <dgm:cxn modelId="{C3D70D8A-3E22-4D98-980D-2C28D92AFAA7}" srcId="{666BC02B-D53E-4ECF-881F-909AE6145CA7}" destId="{3C38214C-E7E5-4256-913B-D4E754F3370D}" srcOrd="3" destOrd="0" parTransId="{05F89C3D-9BF7-42F4-9369-92082BEEF95F}" sibTransId="{008DA5B2-D315-43C3-8742-BF3848F6AC0F}"/>
    <dgm:cxn modelId="{7AE9D59E-0DBA-4B03-A08D-3DF67ADD2890}" srcId="{666BC02B-D53E-4ECF-881F-909AE6145CA7}" destId="{FB51E721-A2CB-42CD-918B-E22D025F3C71}" srcOrd="1" destOrd="0" parTransId="{5F1DEEA3-C123-487B-92C8-8E2A5B96095A}" sibTransId="{D702989D-3B8E-4615-8B12-A438E2AB62C2}"/>
    <dgm:cxn modelId="{810711A7-E7E8-431F-8B2E-58F895793D78}" type="presOf" srcId="{666BC02B-D53E-4ECF-881F-909AE6145CA7}" destId="{B4606AEE-A5DC-4210-A8BC-917BFA02FAEF}" srcOrd="0" destOrd="0" presId="urn:microsoft.com/office/officeart/2008/layout/LinedList"/>
    <dgm:cxn modelId="{9FCE9ECC-1074-41DF-A377-6ABB670BD712}" type="presOf" srcId="{B2C6B768-5ED0-468F-99E8-B20754F5A4D0}" destId="{E9CDDBCB-802D-4F75-895F-AA5CB50D5DCB}" srcOrd="0" destOrd="0" presId="urn:microsoft.com/office/officeart/2008/layout/LinedList"/>
    <dgm:cxn modelId="{522B9CCD-33C5-4B77-BD88-574F03628E4D}" type="presOf" srcId="{3C38214C-E7E5-4256-913B-D4E754F3370D}" destId="{866DC4E0-6407-4426-84A4-60AEBC482D60}" srcOrd="0" destOrd="0" presId="urn:microsoft.com/office/officeart/2008/layout/LinedList"/>
    <dgm:cxn modelId="{FD7D2FCE-8D76-4267-8814-3A94F9D6B1AE}" srcId="{666BC02B-D53E-4ECF-881F-909AE6145CA7}" destId="{E79AA82E-66FA-4ACE-B053-BD67530E6FB3}" srcOrd="2" destOrd="0" parTransId="{70B1B344-909C-49C5-9BD7-EAE3E853C1D0}" sibTransId="{FEC817D8-A486-41F3-AFDD-9A89A682C013}"/>
    <dgm:cxn modelId="{8DAD1B9D-0F07-4D52-A468-BD28C2F9CDBC}" type="presParOf" srcId="{B4606AEE-A5DC-4210-A8BC-917BFA02FAEF}" destId="{A79B32B0-48A6-4B71-9CC5-757037308FE8}" srcOrd="0" destOrd="0" presId="urn:microsoft.com/office/officeart/2008/layout/LinedList"/>
    <dgm:cxn modelId="{77D7CD07-7E75-4FE3-89CF-F5C5E54FC0AB}" type="presParOf" srcId="{B4606AEE-A5DC-4210-A8BC-917BFA02FAEF}" destId="{198BC759-E94E-4AB4-8CAF-32322AC20623}" srcOrd="1" destOrd="0" presId="urn:microsoft.com/office/officeart/2008/layout/LinedList"/>
    <dgm:cxn modelId="{91825198-E075-4E92-A961-BB6CFA430FAF}" type="presParOf" srcId="{198BC759-E94E-4AB4-8CAF-32322AC20623}" destId="{E9CDDBCB-802D-4F75-895F-AA5CB50D5DCB}" srcOrd="0" destOrd="0" presId="urn:microsoft.com/office/officeart/2008/layout/LinedList"/>
    <dgm:cxn modelId="{5058E77A-9239-418A-9FB9-86E7D6FF9A83}" type="presParOf" srcId="{198BC759-E94E-4AB4-8CAF-32322AC20623}" destId="{A0D89B22-6959-4082-94EE-33B899393443}" srcOrd="1" destOrd="0" presId="urn:microsoft.com/office/officeart/2008/layout/LinedList"/>
    <dgm:cxn modelId="{325AC9AD-CAE7-4A8A-B5E6-FCDD072353DA}" type="presParOf" srcId="{B4606AEE-A5DC-4210-A8BC-917BFA02FAEF}" destId="{7868814E-CAA6-4CA7-9C74-25C6660321EC}" srcOrd="2" destOrd="0" presId="urn:microsoft.com/office/officeart/2008/layout/LinedList"/>
    <dgm:cxn modelId="{610BC133-BA47-4AC2-BFA5-4C1E512110E7}" type="presParOf" srcId="{B4606AEE-A5DC-4210-A8BC-917BFA02FAEF}" destId="{AD7E8254-B8C1-4537-9F17-67D7A38C2D57}" srcOrd="3" destOrd="0" presId="urn:microsoft.com/office/officeart/2008/layout/LinedList"/>
    <dgm:cxn modelId="{52FBFA93-3721-47EF-BF87-511316C19D6D}" type="presParOf" srcId="{AD7E8254-B8C1-4537-9F17-67D7A38C2D57}" destId="{BE28470C-5752-45F0-B3EF-7DAD3C170D3F}" srcOrd="0" destOrd="0" presId="urn:microsoft.com/office/officeart/2008/layout/LinedList"/>
    <dgm:cxn modelId="{CC5F2AC4-C9DF-4030-8A4E-617D7BDBF1BE}" type="presParOf" srcId="{AD7E8254-B8C1-4537-9F17-67D7A38C2D57}" destId="{1E267531-6E3C-4874-8724-851DEF316348}" srcOrd="1" destOrd="0" presId="urn:microsoft.com/office/officeart/2008/layout/LinedList"/>
    <dgm:cxn modelId="{DD14FD5F-EFC4-4728-91A7-1E2CA40A1056}" type="presParOf" srcId="{B4606AEE-A5DC-4210-A8BC-917BFA02FAEF}" destId="{9EAE4D69-0457-4A54-914A-D03E56AAB2CA}" srcOrd="4" destOrd="0" presId="urn:microsoft.com/office/officeart/2008/layout/LinedList"/>
    <dgm:cxn modelId="{81D2378B-0C4D-4B71-BB13-8106F06F9697}" type="presParOf" srcId="{B4606AEE-A5DC-4210-A8BC-917BFA02FAEF}" destId="{A18B956F-E0CD-4E72-BF8F-EB3A091DA348}" srcOrd="5" destOrd="0" presId="urn:microsoft.com/office/officeart/2008/layout/LinedList"/>
    <dgm:cxn modelId="{205400C3-BACD-489A-B342-B9B2CC1006C4}" type="presParOf" srcId="{A18B956F-E0CD-4E72-BF8F-EB3A091DA348}" destId="{85464E47-A9E1-41D8-BB7B-70F165A7A062}" srcOrd="0" destOrd="0" presId="urn:microsoft.com/office/officeart/2008/layout/LinedList"/>
    <dgm:cxn modelId="{56CE2D78-967A-4A8A-A590-0088AA833C2C}" type="presParOf" srcId="{A18B956F-E0CD-4E72-BF8F-EB3A091DA348}" destId="{A8DF05F8-6CFB-49AA-9E81-F1E02902946B}" srcOrd="1" destOrd="0" presId="urn:microsoft.com/office/officeart/2008/layout/LinedList"/>
    <dgm:cxn modelId="{843BB2F1-AB5D-421A-B418-6A60ED0E412A}" type="presParOf" srcId="{B4606AEE-A5DC-4210-A8BC-917BFA02FAEF}" destId="{18CF2E5C-BB46-470E-9835-B7083B271DFC}" srcOrd="6" destOrd="0" presId="urn:microsoft.com/office/officeart/2008/layout/LinedList"/>
    <dgm:cxn modelId="{7CEF134C-CC50-49D1-8EB2-2A48BEBAACA0}" type="presParOf" srcId="{B4606AEE-A5DC-4210-A8BC-917BFA02FAEF}" destId="{43F8A8F0-887E-4544-BEB3-44EBED98B025}" srcOrd="7" destOrd="0" presId="urn:microsoft.com/office/officeart/2008/layout/LinedList"/>
    <dgm:cxn modelId="{FDF4181F-362C-4837-8D0E-D07358E7A2FE}" type="presParOf" srcId="{43F8A8F0-887E-4544-BEB3-44EBED98B025}" destId="{866DC4E0-6407-4426-84A4-60AEBC482D60}" srcOrd="0" destOrd="0" presId="urn:microsoft.com/office/officeart/2008/layout/LinedList"/>
    <dgm:cxn modelId="{0E76DA6D-A169-4543-92D6-AB6C8ECFEBD5}" type="presParOf" srcId="{43F8A8F0-887E-4544-BEB3-44EBED98B025}" destId="{980128B7-A908-4F5B-98BA-CB58887C198F}" srcOrd="1" destOrd="0" presId="urn:microsoft.com/office/officeart/2008/layout/LinedList"/>
    <dgm:cxn modelId="{A2526733-DDD3-42E3-8CC5-0C51416A0CAE}" type="presParOf" srcId="{B4606AEE-A5DC-4210-A8BC-917BFA02FAEF}" destId="{11F2BA76-85B0-4F22-995B-39912E0BECC0}" srcOrd="8" destOrd="0" presId="urn:microsoft.com/office/officeart/2008/layout/LinedList"/>
    <dgm:cxn modelId="{12EFE30C-AB4B-456A-AB15-B12398FC09DD}" type="presParOf" srcId="{B4606AEE-A5DC-4210-A8BC-917BFA02FAEF}" destId="{17CFCD83-E560-4050-9DC1-3A0CC59863B4}" srcOrd="9" destOrd="0" presId="urn:microsoft.com/office/officeart/2008/layout/LinedList"/>
    <dgm:cxn modelId="{D6A17DD5-EC13-423B-92B5-61481B840BA2}" type="presParOf" srcId="{17CFCD83-E560-4050-9DC1-3A0CC59863B4}" destId="{D5250DE4-CB94-4EFF-B64D-E47EF2BFD243}" srcOrd="0" destOrd="0" presId="urn:microsoft.com/office/officeart/2008/layout/LinedList"/>
    <dgm:cxn modelId="{2FE1C7D7-E990-4760-9F5C-C48DC40758AE}" type="presParOf" srcId="{17CFCD83-E560-4050-9DC1-3A0CC59863B4}" destId="{F1F96F3A-019E-4778-822C-BF6699D35D7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D123F40-ED18-4E49-A767-4EC11536E328}" type="doc">
      <dgm:prSet loTypeId="urn:microsoft.com/office/officeart/2005/8/layout/default" loCatId="list" qsTypeId="urn:microsoft.com/office/officeart/2005/8/quickstyle/simple1" qsCatId="simple" csTypeId="urn:microsoft.com/office/officeart/2005/8/colors/accent6_2" csCatId="accent6" phldr="1"/>
      <dgm:spPr/>
      <dgm:t>
        <a:bodyPr/>
        <a:lstStyle/>
        <a:p>
          <a:endParaRPr lang="en-US"/>
        </a:p>
      </dgm:t>
    </dgm:pt>
    <dgm:pt modelId="{5CE2C1A5-9A58-4119-8663-EB38647A8174}">
      <dgm:prSet/>
      <dgm:spPr/>
      <dgm:t>
        <a:bodyPr/>
        <a:lstStyle/>
        <a:p>
          <a:r>
            <a:rPr lang="en-US" dirty="0"/>
            <a:t>Purple Loosestrife -  is normally found in aquatic or riparian type sites</a:t>
          </a:r>
        </a:p>
      </dgm:t>
    </dgm:pt>
    <dgm:pt modelId="{D821AE60-9986-41AC-97B7-FAC60F91EE4A}" type="parTrans" cxnId="{1051EBC3-0A83-498B-92F8-08712418ED8D}">
      <dgm:prSet/>
      <dgm:spPr/>
      <dgm:t>
        <a:bodyPr/>
        <a:lstStyle/>
        <a:p>
          <a:endParaRPr lang="en-US"/>
        </a:p>
      </dgm:t>
    </dgm:pt>
    <dgm:pt modelId="{E417F7F6-1E97-4121-A298-25E360792989}" type="sibTrans" cxnId="{1051EBC3-0A83-498B-92F8-08712418ED8D}">
      <dgm:prSet/>
      <dgm:spPr/>
      <dgm:t>
        <a:bodyPr/>
        <a:lstStyle/>
        <a:p>
          <a:endParaRPr lang="en-US"/>
        </a:p>
      </dgm:t>
    </dgm:pt>
    <dgm:pt modelId="{22822066-3B9F-4A3B-9CA0-B39BDE6071DA}">
      <dgm:prSet/>
      <dgm:spPr/>
      <dgm:t>
        <a:bodyPr/>
        <a:lstStyle/>
        <a:p>
          <a:r>
            <a:rPr lang="en-US" dirty="0"/>
            <a:t>This makes control with our normal arsenal of herbicides difficult</a:t>
          </a:r>
        </a:p>
      </dgm:t>
    </dgm:pt>
    <dgm:pt modelId="{F7B33644-BFBB-49BF-A706-AA82ADE19FE2}" type="parTrans" cxnId="{CD3B9856-974C-4A24-B6ED-D0EC4E097017}">
      <dgm:prSet/>
      <dgm:spPr/>
      <dgm:t>
        <a:bodyPr/>
        <a:lstStyle/>
        <a:p>
          <a:endParaRPr lang="en-US"/>
        </a:p>
      </dgm:t>
    </dgm:pt>
    <dgm:pt modelId="{5D2CD30F-426E-440D-B921-32EAAE3D240F}" type="sibTrans" cxnId="{CD3B9856-974C-4A24-B6ED-D0EC4E097017}">
      <dgm:prSet/>
      <dgm:spPr/>
      <dgm:t>
        <a:bodyPr/>
        <a:lstStyle/>
        <a:p>
          <a:endParaRPr lang="en-US"/>
        </a:p>
      </dgm:t>
    </dgm:pt>
    <dgm:pt modelId="{6F354C23-9F6B-4AC0-9794-DE8ADB987A9D}">
      <dgm:prSet/>
      <dgm:spPr/>
      <dgm:t>
        <a:bodyPr/>
        <a:lstStyle/>
        <a:p>
          <a:r>
            <a:rPr lang="en-US" dirty="0"/>
            <a:t>Most of these do not have the aquatic labeling needed to spray into the waters</a:t>
          </a:r>
        </a:p>
      </dgm:t>
    </dgm:pt>
    <dgm:pt modelId="{4CB226B5-47DD-4CD7-A36B-DB411A2F5C13}" type="parTrans" cxnId="{B129FDD8-A5C4-4205-B130-A0D0E51CF9B1}">
      <dgm:prSet/>
      <dgm:spPr/>
      <dgm:t>
        <a:bodyPr/>
        <a:lstStyle/>
        <a:p>
          <a:endParaRPr lang="en-US"/>
        </a:p>
      </dgm:t>
    </dgm:pt>
    <dgm:pt modelId="{29509815-5451-4CC4-B5E8-639BCC3ABFDA}" type="sibTrans" cxnId="{B129FDD8-A5C4-4205-B130-A0D0E51CF9B1}">
      <dgm:prSet/>
      <dgm:spPr/>
      <dgm:t>
        <a:bodyPr/>
        <a:lstStyle/>
        <a:p>
          <a:endParaRPr lang="en-US"/>
        </a:p>
      </dgm:t>
    </dgm:pt>
    <dgm:pt modelId="{06A657B8-9A53-4182-89A1-44269E45425B}">
      <dgm:prSet/>
      <dgm:spPr/>
      <dgm:t>
        <a:bodyPr/>
        <a:lstStyle/>
        <a:p>
          <a:r>
            <a:rPr lang="en-US" dirty="0"/>
            <a:t>And some you must leave a buffer around or near water</a:t>
          </a:r>
        </a:p>
      </dgm:t>
    </dgm:pt>
    <dgm:pt modelId="{B5B8E3CB-59C4-4186-A21A-6F84BDB36706}" type="parTrans" cxnId="{234FE37E-EF4E-4951-AFB3-692AC006311C}">
      <dgm:prSet/>
      <dgm:spPr/>
      <dgm:t>
        <a:bodyPr/>
        <a:lstStyle/>
        <a:p>
          <a:endParaRPr lang="en-US"/>
        </a:p>
      </dgm:t>
    </dgm:pt>
    <dgm:pt modelId="{528533FE-8B19-4243-8AB4-96D7427A8B89}" type="sibTrans" cxnId="{234FE37E-EF4E-4951-AFB3-692AC006311C}">
      <dgm:prSet/>
      <dgm:spPr/>
      <dgm:t>
        <a:bodyPr/>
        <a:lstStyle/>
        <a:p>
          <a:endParaRPr lang="en-US"/>
        </a:p>
      </dgm:t>
    </dgm:pt>
    <dgm:pt modelId="{51A4E737-E1C1-4A30-B431-2539E419C223}">
      <dgm:prSet/>
      <dgm:spPr/>
      <dgm:t>
        <a:bodyPr/>
        <a:lstStyle/>
        <a:p>
          <a:r>
            <a:rPr lang="en-US"/>
            <a:t>Aquatic glyphosate products, 2,4-D products with aquatic labeling, triclopyr’s with aquatic labeling</a:t>
          </a:r>
        </a:p>
      </dgm:t>
    </dgm:pt>
    <dgm:pt modelId="{C0B02741-9121-4D70-A117-00B042110F0D}" type="parTrans" cxnId="{BDA7B382-A64A-402A-A9B7-174129A90E39}">
      <dgm:prSet/>
      <dgm:spPr/>
      <dgm:t>
        <a:bodyPr/>
        <a:lstStyle/>
        <a:p>
          <a:endParaRPr lang="en-US"/>
        </a:p>
      </dgm:t>
    </dgm:pt>
    <dgm:pt modelId="{B6599428-18B9-4342-8B6C-75846251BB73}" type="sibTrans" cxnId="{BDA7B382-A64A-402A-A9B7-174129A90E39}">
      <dgm:prSet/>
      <dgm:spPr/>
      <dgm:t>
        <a:bodyPr/>
        <a:lstStyle/>
        <a:p>
          <a:endParaRPr lang="en-US"/>
        </a:p>
      </dgm:t>
    </dgm:pt>
    <dgm:pt modelId="{37009600-175B-488D-B3F1-B7F941F61B1A}">
      <dgm:prSet/>
      <dgm:spPr/>
      <dgm:t>
        <a:bodyPr/>
        <a:lstStyle/>
        <a:p>
          <a:r>
            <a:rPr lang="en-US"/>
            <a:t>or products that could be used to waters edge with some allowances for overspray into the waters</a:t>
          </a:r>
        </a:p>
      </dgm:t>
    </dgm:pt>
    <dgm:pt modelId="{6C60845C-B375-439E-874D-D40E25ED70D6}" type="parTrans" cxnId="{1A01BCA6-0CDB-49D2-9C04-CAEF3A6A9038}">
      <dgm:prSet/>
      <dgm:spPr/>
      <dgm:t>
        <a:bodyPr/>
        <a:lstStyle/>
        <a:p>
          <a:endParaRPr lang="en-US"/>
        </a:p>
      </dgm:t>
    </dgm:pt>
    <dgm:pt modelId="{4A4E6B36-6924-466D-8247-5F2D08F3F203}" type="sibTrans" cxnId="{1A01BCA6-0CDB-49D2-9C04-CAEF3A6A9038}">
      <dgm:prSet/>
      <dgm:spPr/>
      <dgm:t>
        <a:bodyPr/>
        <a:lstStyle/>
        <a:p>
          <a:endParaRPr lang="en-US"/>
        </a:p>
      </dgm:t>
    </dgm:pt>
    <dgm:pt modelId="{291811CC-094B-4231-AC80-759658D28857}">
      <dgm:prSet/>
      <dgm:spPr/>
      <dgm:t>
        <a:bodyPr/>
        <a:lstStyle/>
        <a:p>
          <a:r>
            <a:rPr lang="en-US"/>
            <a:t>Is what we must look at for Purple Loosestrife control.</a:t>
          </a:r>
        </a:p>
      </dgm:t>
    </dgm:pt>
    <dgm:pt modelId="{4349AAC3-BE4B-4888-B78C-4AB977A4CBA0}" type="parTrans" cxnId="{99814552-6128-416B-9839-85495329DB81}">
      <dgm:prSet/>
      <dgm:spPr/>
      <dgm:t>
        <a:bodyPr/>
        <a:lstStyle/>
        <a:p>
          <a:endParaRPr lang="en-US"/>
        </a:p>
      </dgm:t>
    </dgm:pt>
    <dgm:pt modelId="{FD96B9E3-C229-44BD-876A-2BB940E7764D}" type="sibTrans" cxnId="{99814552-6128-416B-9839-85495329DB81}">
      <dgm:prSet/>
      <dgm:spPr/>
      <dgm:t>
        <a:bodyPr/>
        <a:lstStyle/>
        <a:p>
          <a:endParaRPr lang="en-US"/>
        </a:p>
      </dgm:t>
    </dgm:pt>
    <dgm:pt modelId="{906FCAA7-F3D8-4FDC-9E61-6F41FA0E7C5B}">
      <dgm:prSet/>
      <dgm:spPr/>
      <dgm:t>
        <a:bodyPr/>
        <a:lstStyle/>
        <a:p>
          <a:r>
            <a:rPr lang="en-US" dirty="0"/>
            <a:t>Roundup Custom, AquaNeat, Others, (aquatic glyphosates), </a:t>
          </a:r>
        </a:p>
      </dgm:t>
    </dgm:pt>
    <dgm:pt modelId="{9CB76826-0B66-4C58-B987-666BDB0625C0}" type="parTrans" cxnId="{54315AB7-FFBE-4193-B280-03E6D110472C}">
      <dgm:prSet/>
      <dgm:spPr/>
      <dgm:t>
        <a:bodyPr/>
        <a:lstStyle/>
        <a:p>
          <a:endParaRPr lang="en-US"/>
        </a:p>
      </dgm:t>
    </dgm:pt>
    <dgm:pt modelId="{6FDFA659-DFF0-4EB6-858D-07774B95811B}" type="sibTrans" cxnId="{54315AB7-FFBE-4193-B280-03E6D110472C}">
      <dgm:prSet/>
      <dgm:spPr/>
      <dgm:t>
        <a:bodyPr/>
        <a:lstStyle/>
        <a:p>
          <a:endParaRPr lang="en-US"/>
        </a:p>
      </dgm:t>
    </dgm:pt>
    <dgm:pt modelId="{742C9761-F47C-470B-B8ED-6937C4859C13}">
      <dgm:prSet/>
      <dgm:spPr/>
      <dgm:t>
        <a:bodyPr/>
        <a:lstStyle/>
        <a:p>
          <a:r>
            <a:rPr lang="en-US"/>
            <a:t>Freelexx Herbicide, most 2,4-D amine products with aquatic labeling</a:t>
          </a:r>
        </a:p>
      </dgm:t>
    </dgm:pt>
    <dgm:pt modelId="{0B2072B9-1A00-45EA-BB7F-C4AABF0E9938}" type="parTrans" cxnId="{F209EA4F-3BB4-4A1E-A037-E2A358AEFD7F}">
      <dgm:prSet/>
      <dgm:spPr/>
      <dgm:t>
        <a:bodyPr/>
        <a:lstStyle/>
        <a:p>
          <a:endParaRPr lang="en-US"/>
        </a:p>
      </dgm:t>
    </dgm:pt>
    <dgm:pt modelId="{0E4EEF0C-4C15-4A2F-8D31-FD37F888C5F2}" type="sibTrans" cxnId="{F209EA4F-3BB4-4A1E-A037-E2A358AEFD7F}">
      <dgm:prSet/>
      <dgm:spPr/>
      <dgm:t>
        <a:bodyPr/>
        <a:lstStyle/>
        <a:p>
          <a:endParaRPr lang="en-US"/>
        </a:p>
      </dgm:t>
    </dgm:pt>
    <dgm:pt modelId="{347D8428-802C-48DC-9106-B2085AC9C71D}">
      <dgm:prSet/>
      <dgm:spPr/>
      <dgm:t>
        <a:bodyPr/>
        <a:lstStyle/>
        <a:p>
          <a:r>
            <a:rPr lang="en-US"/>
            <a:t>Vastlan Herbicide, Garlon 3A or Element 3A Herbicides (triclopyr’s) </a:t>
          </a:r>
        </a:p>
      </dgm:t>
    </dgm:pt>
    <dgm:pt modelId="{A7661989-15A6-4E23-B4A6-9532D8C1CA21}" type="parTrans" cxnId="{3BAF2AE1-667D-4AEE-A257-F1C7FDE3D837}">
      <dgm:prSet/>
      <dgm:spPr/>
      <dgm:t>
        <a:bodyPr/>
        <a:lstStyle/>
        <a:p>
          <a:endParaRPr lang="en-US"/>
        </a:p>
      </dgm:t>
    </dgm:pt>
    <dgm:pt modelId="{4A5CB71C-4715-4326-AD93-EB51BFE5F3DE}" type="sibTrans" cxnId="{3BAF2AE1-667D-4AEE-A257-F1C7FDE3D837}">
      <dgm:prSet/>
      <dgm:spPr/>
      <dgm:t>
        <a:bodyPr/>
        <a:lstStyle/>
        <a:p>
          <a:endParaRPr lang="en-US"/>
        </a:p>
      </dgm:t>
    </dgm:pt>
    <dgm:pt modelId="{20008210-6085-4ED5-8F43-22D423323B09}">
      <dgm:prSet/>
      <dgm:spPr/>
      <dgm:t>
        <a:bodyPr/>
        <a:lstStyle/>
        <a:p>
          <a:r>
            <a:rPr lang="en-US"/>
            <a:t>Aquasweep Herbicide (Pre-Mix of 2,4-D amine and triclopyr) </a:t>
          </a:r>
        </a:p>
      </dgm:t>
    </dgm:pt>
    <dgm:pt modelId="{15AC2DB5-2CE4-44CC-8859-ACBED234F7E1}" type="parTrans" cxnId="{AB37FD8A-3C4E-4989-BA9E-E8D1CBE2897F}">
      <dgm:prSet/>
      <dgm:spPr/>
      <dgm:t>
        <a:bodyPr/>
        <a:lstStyle/>
        <a:p>
          <a:endParaRPr lang="en-US"/>
        </a:p>
      </dgm:t>
    </dgm:pt>
    <dgm:pt modelId="{46EE932E-8866-4AA3-86D5-E84FD3E63358}" type="sibTrans" cxnId="{AB37FD8A-3C4E-4989-BA9E-E8D1CBE2897F}">
      <dgm:prSet/>
      <dgm:spPr/>
      <dgm:t>
        <a:bodyPr/>
        <a:lstStyle/>
        <a:p>
          <a:endParaRPr lang="en-US"/>
        </a:p>
      </dgm:t>
    </dgm:pt>
    <dgm:pt modelId="{155450AB-DD86-4038-9E4A-86018EEFB80D}">
      <dgm:prSet/>
      <dgm:spPr/>
      <dgm:t>
        <a:bodyPr/>
        <a:lstStyle/>
        <a:p>
          <a:r>
            <a:rPr lang="en-US" dirty="0"/>
            <a:t>These would be our main product choices for herbicide control Of this plant.</a:t>
          </a:r>
        </a:p>
      </dgm:t>
    </dgm:pt>
    <dgm:pt modelId="{151C2F40-C5B2-4201-9271-BC53C93FAF77}" type="parTrans" cxnId="{C2CF6DD1-8E9B-43AE-AEA4-C59855471FF4}">
      <dgm:prSet/>
      <dgm:spPr/>
      <dgm:t>
        <a:bodyPr/>
        <a:lstStyle/>
        <a:p>
          <a:endParaRPr lang="en-US"/>
        </a:p>
      </dgm:t>
    </dgm:pt>
    <dgm:pt modelId="{2B9536EC-7EA3-47C8-9E6D-CAB83985772D}" type="sibTrans" cxnId="{C2CF6DD1-8E9B-43AE-AEA4-C59855471FF4}">
      <dgm:prSet/>
      <dgm:spPr/>
      <dgm:t>
        <a:bodyPr/>
        <a:lstStyle/>
        <a:p>
          <a:endParaRPr lang="en-US"/>
        </a:p>
      </dgm:t>
    </dgm:pt>
    <dgm:pt modelId="{9A3AB011-4C53-4C02-B570-B433DEB3F93D}" type="pres">
      <dgm:prSet presAssocID="{7D123F40-ED18-4E49-A767-4EC11536E328}" presName="diagram" presStyleCnt="0">
        <dgm:presLayoutVars>
          <dgm:dir/>
          <dgm:resizeHandles val="exact"/>
        </dgm:presLayoutVars>
      </dgm:prSet>
      <dgm:spPr/>
    </dgm:pt>
    <dgm:pt modelId="{9984B241-AF6C-4A61-82A4-4F08ADF75BBC}" type="pres">
      <dgm:prSet presAssocID="{5CE2C1A5-9A58-4119-8663-EB38647A8174}" presName="node" presStyleLbl="node1" presStyleIdx="0" presStyleCnt="12">
        <dgm:presLayoutVars>
          <dgm:bulletEnabled val="1"/>
        </dgm:presLayoutVars>
      </dgm:prSet>
      <dgm:spPr/>
    </dgm:pt>
    <dgm:pt modelId="{C95A711D-64BC-40FD-957A-98647E086D29}" type="pres">
      <dgm:prSet presAssocID="{E417F7F6-1E97-4121-A298-25E360792989}" presName="sibTrans" presStyleCnt="0"/>
      <dgm:spPr/>
    </dgm:pt>
    <dgm:pt modelId="{33E988FB-D6F3-4B9D-9C01-55DF0A8EB2CE}" type="pres">
      <dgm:prSet presAssocID="{22822066-3B9F-4A3B-9CA0-B39BDE6071DA}" presName="node" presStyleLbl="node1" presStyleIdx="1" presStyleCnt="12">
        <dgm:presLayoutVars>
          <dgm:bulletEnabled val="1"/>
        </dgm:presLayoutVars>
      </dgm:prSet>
      <dgm:spPr/>
    </dgm:pt>
    <dgm:pt modelId="{987B51E8-2733-43F5-9F9E-3927695AF814}" type="pres">
      <dgm:prSet presAssocID="{5D2CD30F-426E-440D-B921-32EAAE3D240F}" presName="sibTrans" presStyleCnt="0"/>
      <dgm:spPr/>
    </dgm:pt>
    <dgm:pt modelId="{50BBF815-924C-416D-9B14-4D0F25FD3857}" type="pres">
      <dgm:prSet presAssocID="{6F354C23-9F6B-4AC0-9794-DE8ADB987A9D}" presName="node" presStyleLbl="node1" presStyleIdx="2" presStyleCnt="12">
        <dgm:presLayoutVars>
          <dgm:bulletEnabled val="1"/>
        </dgm:presLayoutVars>
      </dgm:prSet>
      <dgm:spPr/>
    </dgm:pt>
    <dgm:pt modelId="{339A6BB6-02BB-4C52-AC26-89C23BF8C47D}" type="pres">
      <dgm:prSet presAssocID="{29509815-5451-4CC4-B5E8-639BCC3ABFDA}" presName="sibTrans" presStyleCnt="0"/>
      <dgm:spPr/>
    </dgm:pt>
    <dgm:pt modelId="{8B48B86C-36C9-4039-885B-37D58F1FD1A7}" type="pres">
      <dgm:prSet presAssocID="{06A657B8-9A53-4182-89A1-44269E45425B}" presName="node" presStyleLbl="node1" presStyleIdx="3" presStyleCnt="12">
        <dgm:presLayoutVars>
          <dgm:bulletEnabled val="1"/>
        </dgm:presLayoutVars>
      </dgm:prSet>
      <dgm:spPr/>
    </dgm:pt>
    <dgm:pt modelId="{D5BC9D54-36A3-4538-AFC5-CDB3ACC043DC}" type="pres">
      <dgm:prSet presAssocID="{528533FE-8B19-4243-8AB4-96D7427A8B89}" presName="sibTrans" presStyleCnt="0"/>
      <dgm:spPr/>
    </dgm:pt>
    <dgm:pt modelId="{61773410-D12C-402F-9EE3-1CD267580B70}" type="pres">
      <dgm:prSet presAssocID="{51A4E737-E1C1-4A30-B431-2539E419C223}" presName="node" presStyleLbl="node1" presStyleIdx="4" presStyleCnt="12">
        <dgm:presLayoutVars>
          <dgm:bulletEnabled val="1"/>
        </dgm:presLayoutVars>
      </dgm:prSet>
      <dgm:spPr/>
    </dgm:pt>
    <dgm:pt modelId="{783F63FB-31A5-4BB2-99A0-3D987548E9EF}" type="pres">
      <dgm:prSet presAssocID="{B6599428-18B9-4342-8B6C-75846251BB73}" presName="sibTrans" presStyleCnt="0"/>
      <dgm:spPr/>
    </dgm:pt>
    <dgm:pt modelId="{5DF0C7FF-15AF-44DE-B414-E0AB5DB420DD}" type="pres">
      <dgm:prSet presAssocID="{37009600-175B-488D-B3F1-B7F941F61B1A}" presName="node" presStyleLbl="node1" presStyleIdx="5" presStyleCnt="12">
        <dgm:presLayoutVars>
          <dgm:bulletEnabled val="1"/>
        </dgm:presLayoutVars>
      </dgm:prSet>
      <dgm:spPr/>
    </dgm:pt>
    <dgm:pt modelId="{8728464A-FC4F-49A7-8142-3D76DFB6F63F}" type="pres">
      <dgm:prSet presAssocID="{4A4E6B36-6924-466D-8247-5F2D08F3F203}" presName="sibTrans" presStyleCnt="0"/>
      <dgm:spPr/>
    </dgm:pt>
    <dgm:pt modelId="{995DD1C2-AD86-4973-A08C-D20DD5876396}" type="pres">
      <dgm:prSet presAssocID="{291811CC-094B-4231-AC80-759658D28857}" presName="node" presStyleLbl="node1" presStyleIdx="6" presStyleCnt="12">
        <dgm:presLayoutVars>
          <dgm:bulletEnabled val="1"/>
        </dgm:presLayoutVars>
      </dgm:prSet>
      <dgm:spPr/>
    </dgm:pt>
    <dgm:pt modelId="{33DD6100-8E20-4241-B39E-61D67FDA7187}" type="pres">
      <dgm:prSet presAssocID="{FD96B9E3-C229-44BD-876A-2BB940E7764D}" presName="sibTrans" presStyleCnt="0"/>
      <dgm:spPr/>
    </dgm:pt>
    <dgm:pt modelId="{ED9ADF43-D945-4C94-9F41-6B74691E37C9}" type="pres">
      <dgm:prSet presAssocID="{906FCAA7-F3D8-4FDC-9E61-6F41FA0E7C5B}" presName="node" presStyleLbl="node1" presStyleIdx="7" presStyleCnt="12">
        <dgm:presLayoutVars>
          <dgm:bulletEnabled val="1"/>
        </dgm:presLayoutVars>
      </dgm:prSet>
      <dgm:spPr/>
    </dgm:pt>
    <dgm:pt modelId="{C4E0CCAA-BFED-498E-AF46-8804FB1CE576}" type="pres">
      <dgm:prSet presAssocID="{6FDFA659-DFF0-4EB6-858D-07774B95811B}" presName="sibTrans" presStyleCnt="0"/>
      <dgm:spPr/>
    </dgm:pt>
    <dgm:pt modelId="{AF955624-1078-4022-8D71-C26DFBE3C3B0}" type="pres">
      <dgm:prSet presAssocID="{742C9761-F47C-470B-B8ED-6937C4859C13}" presName="node" presStyleLbl="node1" presStyleIdx="8" presStyleCnt="12">
        <dgm:presLayoutVars>
          <dgm:bulletEnabled val="1"/>
        </dgm:presLayoutVars>
      </dgm:prSet>
      <dgm:spPr/>
    </dgm:pt>
    <dgm:pt modelId="{888CC7A2-E469-4138-823A-A29B4EE986C2}" type="pres">
      <dgm:prSet presAssocID="{0E4EEF0C-4C15-4A2F-8D31-FD37F888C5F2}" presName="sibTrans" presStyleCnt="0"/>
      <dgm:spPr/>
    </dgm:pt>
    <dgm:pt modelId="{F33BF8CA-81B6-488C-9B84-1B04779DD262}" type="pres">
      <dgm:prSet presAssocID="{347D8428-802C-48DC-9106-B2085AC9C71D}" presName="node" presStyleLbl="node1" presStyleIdx="9" presStyleCnt="12">
        <dgm:presLayoutVars>
          <dgm:bulletEnabled val="1"/>
        </dgm:presLayoutVars>
      </dgm:prSet>
      <dgm:spPr/>
    </dgm:pt>
    <dgm:pt modelId="{91F33F48-690E-4DC8-B505-1303A102675B}" type="pres">
      <dgm:prSet presAssocID="{4A5CB71C-4715-4326-AD93-EB51BFE5F3DE}" presName="sibTrans" presStyleCnt="0"/>
      <dgm:spPr/>
    </dgm:pt>
    <dgm:pt modelId="{6C3F5DCB-B550-4D40-97B1-FD280C047A0B}" type="pres">
      <dgm:prSet presAssocID="{20008210-6085-4ED5-8F43-22D423323B09}" presName="node" presStyleLbl="node1" presStyleIdx="10" presStyleCnt="12">
        <dgm:presLayoutVars>
          <dgm:bulletEnabled val="1"/>
        </dgm:presLayoutVars>
      </dgm:prSet>
      <dgm:spPr/>
    </dgm:pt>
    <dgm:pt modelId="{73BB5F91-7AAE-459C-B067-19C54AABF213}" type="pres">
      <dgm:prSet presAssocID="{46EE932E-8866-4AA3-86D5-E84FD3E63358}" presName="sibTrans" presStyleCnt="0"/>
      <dgm:spPr/>
    </dgm:pt>
    <dgm:pt modelId="{6B9FFCBF-BD1A-40D3-88B5-71603F9541B4}" type="pres">
      <dgm:prSet presAssocID="{155450AB-DD86-4038-9E4A-86018EEFB80D}" presName="node" presStyleLbl="node1" presStyleIdx="11" presStyleCnt="12">
        <dgm:presLayoutVars>
          <dgm:bulletEnabled val="1"/>
        </dgm:presLayoutVars>
      </dgm:prSet>
      <dgm:spPr/>
    </dgm:pt>
  </dgm:ptLst>
  <dgm:cxnLst>
    <dgm:cxn modelId="{CA18AD01-1245-4D8A-97C4-1E1C25816811}" type="presOf" srcId="{347D8428-802C-48DC-9106-B2085AC9C71D}" destId="{F33BF8CA-81B6-488C-9B84-1B04779DD262}" srcOrd="0" destOrd="0" presId="urn:microsoft.com/office/officeart/2005/8/layout/default"/>
    <dgm:cxn modelId="{830BB915-1A2B-443C-ABE1-DEC70C43B324}" type="presOf" srcId="{6F354C23-9F6B-4AC0-9794-DE8ADB987A9D}" destId="{50BBF815-924C-416D-9B14-4D0F25FD3857}" srcOrd="0" destOrd="0" presId="urn:microsoft.com/office/officeart/2005/8/layout/default"/>
    <dgm:cxn modelId="{A3121D19-2CC7-4461-AA6F-CC4105754E00}" type="presOf" srcId="{06A657B8-9A53-4182-89A1-44269E45425B}" destId="{8B48B86C-36C9-4039-885B-37D58F1FD1A7}" srcOrd="0" destOrd="0" presId="urn:microsoft.com/office/officeart/2005/8/layout/default"/>
    <dgm:cxn modelId="{12056B26-3541-4AC3-84CF-1B4CDDB79CAF}" type="presOf" srcId="{5CE2C1A5-9A58-4119-8663-EB38647A8174}" destId="{9984B241-AF6C-4A61-82A4-4F08ADF75BBC}" srcOrd="0" destOrd="0" presId="urn:microsoft.com/office/officeart/2005/8/layout/default"/>
    <dgm:cxn modelId="{1D8FA42F-15CE-485F-98AA-514A447A514D}" type="presOf" srcId="{291811CC-094B-4231-AC80-759658D28857}" destId="{995DD1C2-AD86-4973-A08C-D20DD5876396}" srcOrd="0" destOrd="0" presId="urn:microsoft.com/office/officeart/2005/8/layout/default"/>
    <dgm:cxn modelId="{22E2FB39-73F9-4BDF-A5F7-E8F476BA20AA}" type="presOf" srcId="{20008210-6085-4ED5-8F43-22D423323B09}" destId="{6C3F5DCB-B550-4D40-97B1-FD280C047A0B}" srcOrd="0" destOrd="0" presId="urn:microsoft.com/office/officeart/2005/8/layout/default"/>
    <dgm:cxn modelId="{77319841-15CB-4BD9-97A4-24CEB1863C43}" type="presOf" srcId="{742C9761-F47C-470B-B8ED-6937C4859C13}" destId="{AF955624-1078-4022-8D71-C26DFBE3C3B0}" srcOrd="0" destOrd="0" presId="urn:microsoft.com/office/officeart/2005/8/layout/default"/>
    <dgm:cxn modelId="{F209EA4F-3BB4-4A1E-A037-E2A358AEFD7F}" srcId="{7D123F40-ED18-4E49-A767-4EC11536E328}" destId="{742C9761-F47C-470B-B8ED-6937C4859C13}" srcOrd="8" destOrd="0" parTransId="{0B2072B9-1A00-45EA-BB7F-C4AABF0E9938}" sibTransId="{0E4EEF0C-4C15-4A2F-8D31-FD37F888C5F2}"/>
    <dgm:cxn modelId="{99814552-6128-416B-9839-85495329DB81}" srcId="{7D123F40-ED18-4E49-A767-4EC11536E328}" destId="{291811CC-094B-4231-AC80-759658D28857}" srcOrd="6" destOrd="0" parTransId="{4349AAC3-BE4B-4888-B78C-4AB977A4CBA0}" sibTransId="{FD96B9E3-C229-44BD-876A-2BB940E7764D}"/>
    <dgm:cxn modelId="{CD3B9856-974C-4A24-B6ED-D0EC4E097017}" srcId="{7D123F40-ED18-4E49-A767-4EC11536E328}" destId="{22822066-3B9F-4A3B-9CA0-B39BDE6071DA}" srcOrd="1" destOrd="0" parTransId="{F7B33644-BFBB-49BF-A706-AA82ADE19FE2}" sibTransId="{5D2CD30F-426E-440D-B921-32EAAE3D240F}"/>
    <dgm:cxn modelId="{0B247577-9F9B-404F-8B0E-256DC35743E5}" type="presOf" srcId="{906FCAA7-F3D8-4FDC-9E61-6F41FA0E7C5B}" destId="{ED9ADF43-D945-4C94-9F41-6B74691E37C9}" srcOrd="0" destOrd="0" presId="urn:microsoft.com/office/officeart/2005/8/layout/default"/>
    <dgm:cxn modelId="{2914AB7C-46C8-4A2D-B517-B4E219D76AD4}" type="presOf" srcId="{7D123F40-ED18-4E49-A767-4EC11536E328}" destId="{9A3AB011-4C53-4C02-B570-B433DEB3F93D}" srcOrd="0" destOrd="0" presId="urn:microsoft.com/office/officeart/2005/8/layout/default"/>
    <dgm:cxn modelId="{234FE37E-EF4E-4951-AFB3-692AC006311C}" srcId="{7D123F40-ED18-4E49-A767-4EC11536E328}" destId="{06A657B8-9A53-4182-89A1-44269E45425B}" srcOrd="3" destOrd="0" parTransId="{B5B8E3CB-59C4-4186-A21A-6F84BDB36706}" sibTransId="{528533FE-8B19-4243-8AB4-96D7427A8B89}"/>
    <dgm:cxn modelId="{BDA7B382-A64A-402A-A9B7-174129A90E39}" srcId="{7D123F40-ED18-4E49-A767-4EC11536E328}" destId="{51A4E737-E1C1-4A30-B431-2539E419C223}" srcOrd="4" destOrd="0" parTransId="{C0B02741-9121-4D70-A117-00B042110F0D}" sibTransId="{B6599428-18B9-4342-8B6C-75846251BB73}"/>
    <dgm:cxn modelId="{AB37FD8A-3C4E-4989-BA9E-E8D1CBE2897F}" srcId="{7D123F40-ED18-4E49-A767-4EC11536E328}" destId="{20008210-6085-4ED5-8F43-22D423323B09}" srcOrd="10" destOrd="0" parTransId="{15AC2DB5-2CE4-44CC-8859-ACBED234F7E1}" sibTransId="{46EE932E-8866-4AA3-86D5-E84FD3E63358}"/>
    <dgm:cxn modelId="{B6772E90-4FEC-4021-8B4E-06AC82B05949}" type="presOf" srcId="{51A4E737-E1C1-4A30-B431-2539E419C223}" destId="{61773410-D12C-402F-9EE3-1CD267580B70}" srcOrd="0" destOrd="0" presId="urn:microsoft.com/office/officeart/2005/8/layout/default"/>
    <dgm:cxn modelId="{340CD59A-7D4A-4C05-BAB9-1D9BF794434C}" type="presOf" srcId="{37009600-175B-488D-B3F1-B7F941F61B1A}" destId="{5DF0C7FF-15AF-44DE-B414-E0AB5DB420DD}" srcOrd="0" destOrd="0" presId="urn:microsoft.com/office/officeart/2005/8/layout/default"/>
    <dgm:cxn modelId="{1A01BCA6-0CDB-49D2-9C04-CAEF3A6A9038}" srcId="{7D123F40-ED18-4E49-A767-4EC11536E328}" destId="{37009600-175B-488D-B3F1-B7F941F61B1A}" srcOrd="5" destOrd="0" parTransId="{6C60845C-B375-439E-874D-D40E25ED70D6}" sibTransId="{4A4E6B36-6924-466D-8247-5F2D08F3F203}"/>
    <dgm:cxn modelId="{54315AB7-FFBE-4193-B280-03E6D110472C}" srcId="{7D123F40-ED18-4E49-A767-4EC11536E328}" destId="{906FCAA7-F3D8-4FDC-9E61-6F41FA0E7C5B}" srcOrd="7" destOrd="0" parTransId="{9CB76826-0B66-4C58-B987-666BDB0625C0}" sibTransId="{6FDFA659-DFF0-4EB6-858D-07774B95811B}"/>
    <dgm:cxn modelId="{D23AA3B7-387F-407F-A4E7-89A96F21EDB8}" type="presOf" srcId="{155450AB-DD86-4038-9E4A-86018EEFB80D}" destId="{6B9FFCBF-BD1A-40D3-88B5-71603F9541B4}" srcOrd="0" destOrd="0" presId="urn:microsoft.com/office/officeart/2005/8/layout/default"/>
    <dgm:cxn modelId="{1051EBC3-0A83-498B-92F8-08712418ED8D}" srcId="{7D123F40-ED18-4E49-A767-4EC11536E328}" destId="{5CE2C1A5-9A58-4119-8663-EB38647A8174}" srcOrd="0" destOrd="0" parTransId="{D821AE60-9986-41AC-97B7-FAC60F91EE4A}" sibTransId="{E417F7F6-1E97-4121-A298-25E360792989}"/>
    <dgm:cxn modelId="{E757AECC-B2E8-48DA-8979-7FEC77862DC9}" type="presOf" srcId="{22822066-3B9F-4A3B-9CA0-B39BDE6071DA}" destId="{33E988FB-D6F3-4B9D-9C01-55DF0A8EB2CE}" srcOrd="0" destOrd="0" presId="urn:microsoft.com/office/officeart/2005/8/layout/default"/>
    <dgm:cxn modelId="{C2CF6DD1-8E9B-43AE-AEA4-C59855471FF4}" srcId="{7D123F40-ED18-4E49-A767-4EC11536E328}" destId="{155450AB-DD86-4038-9E4A-86018EEFB80D}" srcOrd="11" destOrd="0" parTransId="{151C2F40-C5B2-4201-9271-BC53C93FAF77}" sibTransId="{2B9536EC-7EA3-47C8-9E6D-CAB83985772D}"/>
    <dgm:cxn modelId="{B129FDD8-A5C4-4205-B130-A0D0E51CF9B1}" srcId="{7D123F40-ED18-4E49-A767-4EC11536E328}" destId="{6F354C23-9F6B-4AC0-9794-DE8ADB987A9D}" srcOrd="2" destOrd="0" parTransId="{4CB226B5-47DD-4CD7-A36B-DB411A2F5C13}" sibTransId="{29509815-5451-4CC4-B5E8-639BCC3ABFDA}"/>
    <dgm:cxn modelId="{3BAF2AE1-667D-4AEE-A257-F1C7FDE3D837}" srcId="{7D123F40-ED18-4E49-A767-4EC11536E328}" destId="{347D8428-802C-48DC-9106-B2085AC9C71D}" srcOrd="9" destOrd="0" parTransId="{A7661989-15A6-4E23-B4A6-9532D8C1CA21}" sibTransId="{4A5CB71C-4715-4326-AD93-EB51BFE5F3DE}"/>
    <dgm:cxn modelId="{2A7A4A32-A6C9-47E1-967B-21FF34A964A0}" type="presParOf" srcId="{9A3AB011-4C53-4C02-B570-B433DEB3F93D}" destId="{9984B241-AF6C-4A61-82A4-4F08ADF75BBC}" srcOrd="0" destOrd="0" presId="urn:microsoft.com/office/officeart/2005/8/layout/default"/>
    <dgm:cxn modelId="{0D105FE6-A978-4523-96C5-20B6869F9F7E}" type="presParOf" srcId="{9A3AB011-4C53-4C02-B570-B433DEB3F93D}" destId="{C95A711D-64BC-40FD-957A-98647E086D29}" srcOrd="1" destOrd="0" presId="urn:microsoft.com/office/officeart/2005/8/layout/default"/>
    <dgm:cxn modelId="{8496EE38-0107-4595-B581-6A22307DE3BA}" type="presParOf" srcId="{9A3AB011-4C53-4C02-B570-B433DEB3F93D}" destId="{33E988FB-D6F3-4B9D-9C01-55DF0A8EB2CE}" srcOrd="2" destOrd="0" presId="urn:microsoft.com/office/officeart/2005/8/layout/default"/>
    <dgm:cxn modelId="{510AAF45-F359-45A1-BA8B-A5CDBA16B4DC}" type="presParOf" srcId="{9A3AB011-4C53-4C02-B570-B433DEB3F93D}" destId="{987B51E8-2733-43F5-9F9E-3927695AF814}" srcOrd="3" destOrd="0" presId="urn:microsoft.com/office/officeart/2005/8/layout/default"/>
    <dgm:cxn modelId="{3F894199-7205-4596-9B7C-862C75F34332}" type="presParOf" srcId="{9A3AB011-4C53-4C02-B570-B433DEB3F93D}" destId="{50BBF815-924C-416D-9B14-4D0F25FD3857}" srcOrd="4" destOrd="0" presId="urn:microsoft.com/office/officeart/2005/8/layout/default"/>
    <dgm:cxn modelId="{06979EA2-8C4F-4F2D-8418-F162E5A9DE73}" type="presParOf" srcId="{9A3AB011-4C53-4C02-B570-B433DEB3F93D}" destId="{339A6BB6-02BB-4C52-AC26-89C23BF8C47D}" srcOrd="5" destOrd="0" presId="urn:microsoft.com/office/officeart/2005/8/layout/default"/>
    <dgm:cxn modelId="{1986DEB1-2C11-4A21-BAE7-9791A9D94B5C}" type="presParOf" srcId="{9A3AB011-4C53-4C02-B570-B433DEB3F93D}" destId="{8B48B86C-36C9-4039-885B-37D58F1FD1A7}" srcOrd="6" destOrd="0" presId="urn:microsoft.com/office/officeart/2005/8/layout/default"/>
    <dgm:cxn modelId="{0E87C9B4-51E0-4781-A3A3-117CCCD60AFE}" type="presParOf" srcId="{9A3AB011-4C53-4C02-B570-B433DEB3F93D}" destId="{D5BC9D54-36A3-4538-AFC5-CDB3ACC043DC}" srcOrd="7" destOrd="0" presId="urn:microsoft.com/office/officeart/2005/8/layout/default"/>
    <dgm:cxn modelId="{C9595169-16E9-47EB-85B9-BD8B4706E6CD}" type="presParOf" srcId="{9A3AB011-4C53-4C02-B570-B433DEB3F93D}" destId="{61773410-D12C-402F-9EE3-1CD267580B70}" srcOrd="8" destOrd="0" presId="urn:microsoft.com/office/officeart/2005/8/layout/default"/>
    <dgm:cxn modelId="{D5E95B27-2F38-49C0-93EC-CE6C0FDD69FB}" type="presParOf" srcId="{9A3AB011-4C53-4C02-B570-B433DEB3F93D}" destId="{783F63FB-31A5-4BB2-99A0-3D987548E9EF}" srcOrd="9" destOrd="0" presId="urn:microsoft.com/office/officeart/2005/8/layout/default"/>
    <dgm:cxn modelId="{09130D75-F15D-4E69-A141-7AEDC25281E8}" type="presParOf" srcId="{9A3AB011-4C53-4C02-B570-B433DEB3F93D}" destId="{5DF0C7FF-15AF-44DE-B414-E0AB5DB420DD}" srcOrd="10" destOrd="0" presId="urn:microsoft.com/office/officeart/2005/8/layout/default"/>
    <dgm:cxn modelId="{FB8C55FB-F064-4F7A-B08D-CE0AE7556CBC}" type="presParOf" srcId="{9A3AB011-4C53-4C02-B570-B433DEB3F93D}" destId="{8728464A-FC4F-49A7-8142-3D76DFB6F63F}" srcOrd="11" destOrd="0" presId="urn:microsoft.com/office/officeart/2005/8/layout/default"/>
    <dgm:cxn modelId="{D13B691E-EF6E-4E13-BE5F-19BCB5608002}" type="presParOf" srcId="{9A3AB011-4C53-4C02-B570-B433DEB3F93D}" destId="{995DD1C2-AD86-4973-A08C-D20DD5876396}" srcOrd="12" destOrd="0" presId="urn:microsoft.com/office/officeart/2005/8/layout/default"/>
    <dgm:cxn modelId="{ACFD8FDC-1F2E-4215-BC4C-4BC80FC4A6B9}" type="presParOf" srcId="{9A3AB011-4C53-4C02-B570-B433DEB3F93D}" destId="{33DD6100-8E20-4241-B39E-61D67FDA7187}" srcOrd="13" destOrd="0" presId="urn:microsoft.com/office/officeart/2005/8/layout/default"/>
    <dgm:cxn modelId="{080E8473-C13B-4968-966E-2FB531694C6B}" type="presParOf" srcId="{9A3AB011-4C53-4C02-B570-B433DEB3F93D}" destId="{ED9ADF43-D945-4C94-9F41-6B74691E37C9}" srcOrd="14" destOrd="0" presId="urn:microsoft.com/office/officeart/2005/8/layout/default"/>
    <dgm:cxn modelId="{05656AFD-BDC3-4E10-8E6E-557A3F447256}" type="presParOf" srcId="{9A3AB011-4C53-4C02-B570-B433DEB3F93D}" destId="{C4E0CCAA-BFED-498E-AF46-8804FB1CE576}" srcOrd="15" destOrd="0" presId="urn:microsoft.com/office/officeart/2005/8/layout/default"/>
    <dgm:cxn modelId="{2DBF2DCA-4964-4330-9824-41EDA475A813}" type="presParOf" srcId="{9A3AB011-4C53-4C02-B570-B433DEB3F93D}" destId="{AF955624-1078-4022-8D71-C26DFBE3C3B0}" srcOrd="16" destOrd="0" presId="urn:microsoft.com/office/officeart/2005/8/layout/default"/>
    <dgm:cxn modelId="{F24E224C-CC0C-4725-B4B2-82EFB1694C95}" type="presParOf" srcId="{9A3AB011-4C53-4C02-B570-B433DEB3F93D}" destId="{888CC7A2-E469-4138-823A-A29B4EE986C2}" srcOrd="17" destOrd="0" presId="urn:microsoft.com/office/officeart/2005/8/layout/default"/>
    <dgm:cxn modelId="{C5A86F17-6E17-46CB-9AC1-2A4F5475E3C1}" type="presParOf" srcId="{9A3AB011-4C53-4C02-B570-B433DEB3F93D}" destId="{F33BF8CA-81B6-488C-9B84-1B04779DD262}" srcOrd="18" destOrd="0" presId="urn:microsoft.com/office/officeart/2005/8/layout/default"/>
    <dgm:cxn modelId="{61CDA017-9830-442F-8356-BF19DFEADEE8}" type="presParOf" srcId="{9A3AB011-4C53-4C02-B570-B433DEB3F93D}" destId="{91F33F48-690E-4DC8-B505-1303A102675B}" srcOrd="19" destOrd="0" presId="urn:microsoft.com/office/officeart/2005/8/layout/default"/>
    <dgm:cxn modelId="{D32AB0F0-F9DB-4986-8DE4-DF3B3E4987FD}" type="presParOf" srcId="{9A3AB011-4C53-4C02-B570-B433DEB3F93D}" destId="{6C3F5DCB-B550-4D40-97B1-FD280C047A0B}" srcOrd="20" destOrd="0" presId="urn:microsoft.com/office/officeart/2005/8/layout/default"/>
    <dgm:cxn modelId="{5E2EE2FD-8DBA-477C-8548-5E6EC4B77CB5}" type="presParOf" srcId="{9A3AB011-4C53-4C02-B570-B433DEB3F93D}" destId="{73BB5F91-7AAE-459C-B067-19C54AABF213}" srcOrd="21" destOrd="0" presId="urn:microsoft.com/office/officeart/2005/8/layout/default"/>
    <dgm:cxn modelId="{7C30377B-4CE2-41BA-9BB6-2CFE3236D896}" type="presParOf" srcId="{9A3AB011-4C53-4C02-B570-B433DEB3F93D}" destId="{6B9FFCBF-BD1A-40D3-88B5-71603F9541B4}" srcOrd="2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9B32B0-48A6-4B71-9CC5-757037308FE8}">
      <dsp:nvSpPr>
        <dsp:cNvPr id="0" name=""/>
        <dsp:cNvSpPr/>
      </dsp:nvSpPr>
      <dsp:spPr>
        <a:xfrm>
          <a:off x="0" y="561"/>
          <a:ext cx="6341016"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CDDBCB-802D-4F75-895F-AA5CB50D5DCB}">
      <dsp:nvSpPr>
        <dsp:cNvPr id="0" name=""/>
        <dsp:cNvSpPr/>
      </dsp:nvSpPr>
      <dsp:spPr>
        <a:xfrm>
          <a:off x="0" y="561"/>
          <a:ext cx="6341016" cy="9205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Using a good quality surfactant or penetrating type surfactant (90% or 100% NIS) at .25% by volume (1 quart per 100 gallons water) is normal labeled recommendations on many products</a:t>
          </a:r>
        </a:p>
      </dsp:txBody>
      <dsp:txXfrm>
        <a:off x="0" y="561"/>
        <a:ext cx="6341016" cy="920555"/>
      </dsp:txXfrm>
    </dsp:sp>
    <dsp:sp modelId="{7868814E-CAA6-4CA7-9C74-25C6660321EC}">
      <dsp:nvSpPr>
        <dsp:cNvPr id="0" name=""/>
        <dsp:cNvSpPr/>
      </dsp:nvSpPr>
      <dsp:spPr>
        <a:xfrm>
          <a:off x="0" y="921117"/>
          <a:ext cx="6341016"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E28470C-5752-45F0-B3EF-7DAD3C170D3F}">
      <dsp:nvSpPr>
        <dsp:cNvPr id="0" name=""/>
        <dsp:cNvSpPr/>
      </dsp:nvSpPr>
      <dsp:spPr>
        <a:xfrm>
          <a:off x="0" y="921117"/>
          <a:ext cx="6341016" cy="9205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Some labels may recommend the use of MSO (Methylated Seed Oil) Surfactants</a:t>
          </a:r>
        </a:p>
      </dsp:txBody>
      <dsp:txXfrm>
        <a:off x="0" y="921117"/>
        <a:ext cx="6341016" cy="920555"/>
      </dsp:txXfrm>
    </dsp:sp>
    <dsp:sp modelId="{9EAE4D69-0457-4A54-914A-D03E56AAB2CA}">
      <dsp:nvSpPr>
        <dsp:cNvPr id="0" name=""/>
        <dsp:cNvSpPr/>
      </dsp:nvSpPr>
      <dsp:spPr>
        <a:xfrm>
          <a:off x="0" y="1841672"/>
          <a:ext cx="6341016"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5464E47-A9E1-41D8-BB7B-70F165A7A062}">
      <dsp:nvSpPr>
        <dsp:cNvPr id="0" name=""/>
        <dsp:cNvSpPr/>
      </dsp:nvSpPr>
      <dsp:spPr>
        <a:xfrm>
          <a:off x="0" y="1841672"/>
          <a:ext cx="6341016" cy="9205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t>These (MSO) are normally used at per acre rates (1 to 2 pints) or if by volume then .50% to 1% by volume (2 quarts to 1 gallon per 100-gallon rates) depending upon application rates per acre </a:t>
          </a:r>
        </a:p>
      </dsp:txBody>
      <dsp:txXfrm>
        <a:off x="0" y="1841672"/>
        <a:ext cx="6341016" cy="920555"/>
      </dsp:txXfrm>
    </dsp:sp>
    <dsp:sp modelId="{18CF2E5C-BB46-470E-9835-B7083B271DFC}">
      <dsp:nvSpPr>
        <dsp:cNvPr id="0" name=""/>
        <dsp:cNvSpPr/>
      </dsp:nvSpPr>
      <dsp:spPr>
        <a:xfrm>
          <a:off x="0" y="2762227"/>
          <a:ext cx="6341016"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66DC4E0-6407-4426-84A4-60AEBC482D60}">
      <dsp:nvSpPr>
        <dsp:cNvPr id="0" name=""/>
        <dsp:cNvSpPr/>
      </dsp:nvSpPr>
      <dsp:spPr>
        <a:xfrm>
          <a:off x="0" y="2762227"/>
          <a:ext cx="6341016" cy="9205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Remember – MSO Surfactant can increase non-target grass or non-target vegetation damages when used in dry or adverse weather conditions and grasses are already under stress</a:t>
          </a:r>
        </a:p>
      </dsp:txBody>
      <dsp:txXfrm>
        <a:off x="0" y="2762227"/>
        <a:ext cx="6341016" cy="920555"/>
      </dsp:txXfrm>
    </dsp:sp>
    <dsp:sp modelId="{11F2BA76-85B0-4F22-995B-39912E0BECC0}">
      <dsp:nvSpPr>
        <dsp:cNvPr id="0" name=""/>
        <dsp:cNvSpPr/>
      </dsp:nvSpPr>
      <dsp:spPr>
        <a:xfrm>
          <a:off x="0" y="3682782"/>
          <a:ext cx="6341016"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5250DE4-CB94-4EFF-B64D-E47EF2BFD243}">
      <dsp:nvSpPr>
        <dsp:cNvPr id="0" name=""/>
        <dsp:cNvSpPr/>
      </dsp:nvSpPr>
      <dsp:spPr>
        <a:xfrm>
          <a:off x="0" y="3682782"/>
          <a:ext cx="6341016" cy="9205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Non-Ionic penetrating surfactants can somewhat mimic MSO Surfactants with less grass damages, especially in adverse weather conditions</a:t>
          </a:r>
        </a:p>
      </dsp:txBody>
      <dsp:txXfrm>
        <a:off x="0" y="3682782"/>
        <a:ext cx="6341016" cy="92055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84B241-AF6C-4A61-82A4-4F08ADF75BBC}">
      <dsp:nvSpPr>
        <dsp:cNvPr id="0" name=""/>
        <dsp:cNvSpPr/>
      </dsp:nvSpPr>
      <dsp:spPr>
        <a:xfrm>
          <a:off x="3024" y="226757"/>
          <a:ext cx="2399684" cy="1439810"/>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Purple Loosestrife -  is normally found in aquatic or riparian type sites</a:t>
          </a:r>
        </a:p>
      </dsp:txBody>
      <dsp:txXfrm>
        <a:off x="3024" y="226757"/>
        <a:ext cx="2399684" cy="1439810"/>
      </dsp:txXfrm>
    </dsp:sp>
    <dsp:sp modelId="{33E988FB-D6F3-4B9D-9C01-55DF0A8EB2CE}">
      <dsp:nvSpPr>
        <dsp:cNvPr id="0" name=""/>
        <dsp:cNvSpPr/>
      </dsp:nvSpPr>
      <dsp:spPr>
        <a:xfrm>
          <a:off x="2642678" y="226757"/>
          <a:ext cx="2399684" cy="1439810"/>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This makes control with our normal arsenal of herbicides difficult</a:t>
          </a:r>
        </a:p>
      </dsp:txBody>
      <dsp:txXfrm>
        <a:off x="2642678" y="226757"/>
        <a:ext cx="2399684" cy="1439810"/>
      </dsp:txXfrm>
    </dsp:sp>
    <dsp:sp modelId="{50BBF815-924C-416D-9B14-4D0F25FD3857}">
      <dsp:nvSpPr>
        <dsp:cNvPr id="0" name=""/>
        <dsp:cNvSpPr/>
      </dsp:nvSpPr>
      <dsp:spPr>
        <a:xfrm>
          <a:off x="5282331" y="226757"/>
          <a:ext cx="2399684" cy="1439810"/>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Most of these do not have the aquatic labeling needed to spray into the waters</a:t>
          </a:r>
        </a:p>
      </dsp:txBody>
      <dsp:txXfrm>
        <a:off x="5282331" y="226757"/>
        <a:ext cx="2399684" cy="1439810"/>
      </dsp:txXfrm>
    </dsp:sp>
    <dsp:sp modelId="{8B48B86C-36C9-4039-885B-37D58F1FD1A7}">
      <dsp:nvSpPr>
        <dsp:cNvPr id="0" name=""/>
        <dsp:cNvSpPr/>
      </dsp:nvSpPr>
      <dsp:spPr>
        <a:xfrm>
          <a:off x="7921984" y="226757"/>
          <a:ext cx="2399684" cy="1439810"/>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And some you must leave a buffer around or near water</a:t>
          </a:r>
        </a:p>
      </dsp:txBody>
      <dsp:txXfrm>
        <a:off x="7921984" y="226757"/>
        <a:ext cx="2399684" cy="1439810"/>
      </dsp:txXfrm>
    </dsp:sp>
    <dsp:sp modelId="{61773410-D12C-402F-9EE3-1CD267580B70}">
      <dsp:nvSpPr>
        <dsp:cNvPr id="0" name=""/>
        <dsp:cNvSpPr/>
      </dsp:nvSpPr>
      <dsp:spPr>
        <a:xfrm>
          <a:off x="3024" y="1906537"/>
          <a:ext cx="2399684" cy="1439810"/>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Aquatic glyphosate products, 2,4-D products with aquatic labeling, triclopyr’s with aquatic labeling</a:t>
          </a:r>
        </a:p>
      </dsp:txBody>
      <dsp:txXfrm>
        <a:off x="3024" y="1906537"/>
        <a:ext cx="2399684" cy="1439810"/>
      </dsp:txXfrm>
    </dsp:sp>
    <dsp:sp modelId="{5DF0C7FF-15AF-44DE-B414-E0AB5DB420DD}">
      <dsp:nvSpPr>
        <dsp:cNvPr id="0" name=""/>
        <dsp:cNvSpPr/>
      </dsp:nvSpPr>
      <dsp:spPr>
        <a:xfrm>
          <a:off x="2642678" y="1906537"/>
          <a:ext cx="2399684" cy="1439810"/>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or products that could be used to waters edge with some allowances for overspray into the waters</a:t>
          </a:r>
        </a:p>
      </dsp:txBody>
      <dsp:txXfrm>
        <a:off x="2642678" y="1906537"/>
        <a:ext cx="2399684" cy="1439810"/>
      </dsp:txXfrm>
    </dsp:sp>
    <dsp:sp modelId="{995DD1C2-AD86-4973-A08C-D20DD5876396}">
      <dsp:nvSpPr>
        <dsp:cNvPr id="0" name=""/>
        <dsp:cNvSpPr/>
      </dsp:nvSpPr>
      <dsp:spPr>
        <a:xfrm>
          <a:off x="5282331" y="1906537"/>
          <a:ext cx="2399684" cy="1439810"/>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Is what we must look at for Purple Loosestrife control.</a:t>
          </a:r>
        </a:p>
      </dsp:txBody>
      <dsp:txXfrm>
        <a:off x="5282331" y="1906537"/>
        <a:ext cx="2399684" cy="1439810"/>
      </dsp:txXfrm>
    </dsp:sp>
    <dsp:sp modelId="{ED9ADF43-D945-4C94-9F41-6B74691E37C9}">
      <dsp:nvSpPr>
        <dsp:cNvPr id="0" name=""/>
        <dsp:cNvSpPr/>
      </dsp:nvSpPr>
      <dsp:spPr>
        <a:xfrm>
          <a:off x="7921984" y="1906537"/>
          <a:ext cx="2399684" cy="1439810"/>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Roundup Custom, AquaNeat, Others, (aquatic glyphosates), </a:t>
          </a:r>
        </a:p>
      </dsp:txBody>
      <dsp:txXfrm>
        <a:off x="7921984" y="1906537"/>
        <a:ext cx="2399684" cy="1439810"/>
      </dsp:txXfrm>
    </dsp:sp>
    <dsp:sp modelId="{AF955624-1078-4022-8D71-C26DFBE3C3B0}">
      <dsp:nvSpPr>
        <dsp:cNvPr id="0" name=""/>
        <dsp:cNvSpPr/>
      </dsp:nvSpPr>
      <dsp:spPr>
        <a:xfrm>
          <a:off x="3024" y="3586316"/>
          <a:ext cx="2399684" cy="1439810"/>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Freelexx Herbicide, most 2,4-D amine products with aquatic labeling</a:t>
          </a:r>
        </a:p>
      </dsp:txBody>
      <dsp:txXfrm>
        <a:off x="3024" y="3586316"/>
        <a:ext cx="2399684" cy="1439810"/>
      </dsp:txXfrm>
    </dsp:sp>
    <dsp:sp modelId="{F33BF8CA-81B6-488C-9B84-1B04779DD262}">
      <dsp:nvSpPr>
        <dsp:cNvPr id="0" name=""/>
        <dsp:cNvSpPr/>
      </dsp:nvSpPr>
      <dsp:spPr>
        <a:xfrm>
          <a:off x="2642678" y="3586316"/>
          <a:ext cx="2399684" cy="1439810"/>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Vastlan Herbicide, Garlon 3A or Element 3A Herbicides (triclopyr’s) </a:t>
          </a:r>
        </a:p>
      </dsp:txBody>
      <dsp:txXfrm>
        <a:off x="2642678" y="3586316"/>
        <a:ext cx="2399684" cy="1439810"/>
      </dsp:txXfrm>
    </dsp:sp>
    <dsp:sp modelId="{6C3F5DCB-B550-4D40-97B1-FD280C047A0B}">
      <dsp:nvSpPr>
        <dsp:cNvPr id="0" name=""/>
        <dsp:cNvSpPr/>
      </dsp:nvSpPr>
      <dsp:spPr>
        <a:xfrm>
          <a:off x="5282331" y="3586316"/>
          <a:ext cx="2399684" cy="1439810"/>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Aquasweep Herbicide (Pre-Mix of 2,4-D amine and triclopyr) </a:t>
          </a:r>
        </a:p>
      </dsp:txBody>
      <dsp:txXfrm>
        <a:off x="5282331" y="3586316"/>
        <a:ext cx="2399684" cy="1439810"/>
      </dsp:txXfrm>
    </dsp:sp>
    <dsp:sp modelId="{6B9FFCBF-BD1A-40D3-88B5-71603F9541B4}">
      <dsp:nvSpPr>
        <dsp:cNvPr id="0" name=""/>
        <dsp:cNvSpPr/>
      </dsp:nvSpPr>
      <dsp:spPr>
        <a:xfrm>
          <a:off x="7921984" y="3586316"/>
          <a:ext cx="2399684" cy="1439810"/>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These would be our main product choices for herbicide control Of this plant.</a:t>
          </a:r>
        </a:p>
      </dsp:txBody>
      <dsp:txXfrm>
        <a:off x="7921984" y="3586316"/>
        <a:ext cx="2399684" cy="143981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0EE71A4-9985-4B47-9732-B651DA2FA9C5}" type="datetimeFigureOut">
              <a:rPr lang="en-US" smtClean="0"/>
              <a:t>10/11/2022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F951BD-8A63-48E2-B7DE-1221EB09072C}" type="slidenum">
              <a:rPr lang="en-US" smtClean="0"/>
              <a:t>‹#›</a:t>
            </a:fld>
            <a:endParaRPr lang="en-US"/>
          </a:p>
        </p:txBody>
      </p:sp>
    </p:spTree>
    <p:extLst>
      <p:ext uri="{BB962C8B-B14F-4D97-AF65-F5344CB8AC3E}">
        <p14:creationId xmlns:p14="http://schemas.microsoft.com/office/powerpoint/2010/main" val="1652117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EE71A4-9985-4B47-9732-B651DA2FA9C5}" type="datetimeFigureOut">
              <a:rPr lang="en-US" smtClean="0"/>
              <a:t>10/11/2022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F951BD-8A63-48E2-B7DE-1221EB09072C}" type="slidenum">
              <a:rPr lang="en-US" smtClean="0"/>
              <a:t>‹#›</a:t>
            </a:fld>
            <a:endParaRPr lang="en-US"/>
          </a:p>
        </p:txBody>
      </p:sp>
    </p:spTree>
    <p:extLst>
      <p:ext uri="{BB962C8B-B14F-4D97-AF65-F5344CB8AC3E}">
        <p14:creationId xmlns:p14="http://schemas.microsoft.com/office/powerpoint/2010/main" val="2262325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0EE71A4-9985-4B47-9732-B651DA2FA9C5}" type="datetimeFigureOut">
              <a:rPr lang="en-US" smtClean="0"/>
              <a:t>10/11/2022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F951BD-8A63-48E2-B7DE-1221EB09072C}" type="slidenum">
              <a:rPr lang="en-US" smtClean="0"/>
              <a:t>‹#›</a:t>
            </a:fld>
            <a:endParaRPr lang="en-US"/>
          </a:p>
        </p:txBody>
      </p:sp>
    </p:spTree>
    <p:extLst>
      <p:ext uri="{BB962C8B-B14F-4D97-AF65-F5344CB8AC3E}">
        <p14:creationId xmlns:p14="http://schemas.microsoft.com/office/powerpoint/2010/main" val="24824093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0EE71A4-9985-4B47-9732-B651DA2FA9C5}" type="datetimeFigureOut">
              <a:rPr lang="en-US" smtClean="0"/>
              <a:t>10/11/2022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F951BD-8A63-48E2-B7DE-1221EB09072C}" type="slidenum">
              <a:rPr lang="en-US" smtClean="0"/>
              <a:t>‹#›</a:t>
            </a:fld>
            <a:endParaRPr lang="en-US"/>
          </a:p>
        </p:txBody>
      </p:sp>
    </p:spTree>
    <p:extLst>
      <p:ext uri="{BB962C8B-B14F-4D97-AF65-F5344CB8AC3E}">
        <p14:creationId xmlns:p14="http://schemas.microsoft.com/office/powerpoint/2010/main" val="4101886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0EE71A4-9985-4B47-9732-B651DA2FA9C5}" type="datetimeFigureOut">
              <a:rPr lang="en-US" smtClean="0"/>
              <a:t>10/11/2022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CF951BD-8A63-48E2-B7DE-1221EB09072C}" type="slidenum">
              <a:rPr lang="en-US" smtClean="0"/>
              <a:t>‹#›</a:t>
            </a:fld>
            <a:endParaRPr lang="en-US"/>
          </a:p>
        </p:txBody>
      </p:sp>
    </p:spTree>
    <p:extLst>
      <p:ext uri="{BB962C8B-B14F-4D97-AF65-F5344CB8AC3E}">
        <p14:creationId xmlns:p14="http://schemas.microsoft.com/office/powerpoint/2010/main" val="1928541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0EE71A4-9985-4B47-9732-B651DA2FA9C5}" type="datetimeFigureOut">
              <a:rPr lang="en-US" smtClean="0"/>
              <a:t>10/11/2022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CF951BD-8A63-48E2-B7DE-1221EB09072C}" type="slidenum">
              <a:rPr lang="en-US" smtClean="0"/>
              <a:t>‹#›</a:t>
            </a:fld>
            <a:endParaRPr lang="en-US"/>
          </a:p>
        </p:txBody>
      </p:sp>
    </p:spTree>
    <p:extLst>
      <p:ext uri="{BB962C8B-B14F-4D97-AF65-F5344CB8AC3E}">
        <p14:creationId xmlns:p14="http://schemas.microsoft.com/office/powerpoint/2010/main" val="2110030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EE71A4-9985-4B47-9732-B651DA2FA9C5}" type="datetimeFigureOut">
              <a:rPr lang="en-US" smtClean="0"/>
              <a:t>10/11/2022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CF951BD-8A63-48E2-B7DE-1221EB09072C}" type="slidenum">
              <a:rPr lang="en-US" smtClean="0"/>
              <a:t>‹#›</a:t>
            </a:fld>
            <a:endParaRPr lang="en-US"/>
          </a:p>
        </p:txBody>
      </p:sp>
    </p:spTree>
    <p:extLst>
      <p:ext uri="{BB962C8B-B14F-4D97-AF65-F5344CB8AC3E}">
        <p14:creationId xmlns:p14="http://schemas.microsoft.com/office/powerpoint/2010/main" val="26880993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0EE71A4-9985-4B47-9732-B651DA2FA9C5}" type="datetimeFigureOut">
              <a:rPr lang="en-US" smtClean="0"/>
              <a:t>10/11/2022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F951BD-8A63-48E2-B7DE-1221EB09072C}" type="slidenum">
              <a:rPr lang="en-US" smtClean="0"/>
              <a:t>‹#›</a:t>
            </a:fld>
            <a:endParaRPr lang="en-US"/>
          </a:p>
        </p:txBody>
      </p:sp>
    </p:spTree>
    <p:extLst>
      <p:ext uri="{BB962C8B-B14F-4D97-AF65-F5344CB8AC3E}">
        <p14:creationId xmlns:p14="http://schemas.microsoft.com/office/powerpoint/2010/main" val="4095743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0EE71A4-9985-4B47-9732-B651DA2FA9C5}" type="datetimeFigureOut">
              <a:rPr lang="en-US" smtClean="0"/>
              <a:t>10/11/2022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F951BD-8A63-48E2-B7DE-1221EB09072C}" type="slidenum">
              <a:rPr lang="en-US" smtClean="0"/>
              <a:t>‹#›</a:t>
            </a:fld>
            <a:endParaRPr lang="en-US"/>
          </a:p>
        </p:txBody>
      </p:sp>
    </p:spTree>
    <p:extLst>
      <p:ext uri="{BB962C8B-B14F-4D97-AF65-F5344CB8AC3E}">
        <p14:creationId xmlns:p14="http://schemas.microsoft.com/office/powerpoint/2010/main" val="32973655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0EE71A4-9985-4B47-9732-B651DA2FA9C5}" type="datetimeFigureOut">
              <a:rPr lang="en-US" smtClean="0"/>
              <a:t>10/11/2022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F951BD-8A63-48E2-B7DE-1221EB09072C}" type="slidenum">
              <a:rPr lang="en-US" smtClean="0"/>
              <a:t>‹#›</a:t>
            </a:fld>
            <a:endParaRPr lang="en-US"/>
          </a:p>
        </p:txBody>
      </p:sp>
    </p:spTree>
    <p:extLst>
      <p:ext uri="{BB962C8B-B14F-4D97-AF65-F5344CB8AC3E}">
        <p14:creationId xmlns:p14="http://schemas.microsoft.com/office/powerpoint/2010/main" val="643638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0EE71A4-9985-4B47-9732-B651DA2FA9C5}" type="datetimeFigureOut">
              <a:rPr lang="en-US" smtClean="0"/>
              <a:t>10/11/2022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F951BD-8A63-48E2-B7DE-1221EB09072C}"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6695962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0EE71A4-9985-4B47-9732-B651DA2FA9C5}" type="datetimeFigureOut">
              <a:rPr lang="en-US" smtClean="0"/>
              <a:t>10/11/2022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F951BD-8A63-48E2-B7DE-1221EB09072C}" type="slidenum">
              <a:rPr lang="en-US" smtClean="0"/>
              <a:t>‹#›</a:t>
            </a:fld>
            <a:endParaRPr lang="en-US"/>
          </a:p>
        </p:txBody>
      </p:sp>
    </p:spTree>
    <p:extLst>
      <p:ext uri="{BB962C8B-B14F-4D97-AF65-F5344CB8AC3E}">
        <p14:creationId xmlns:p14="http://schemas.microsoft.com/office/powerpoint/2010/main" val="42643044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0EE71A4-9985-4B47-9732-B651DA2FA9C5}" type="datetimeFigureOut">
              <a:rPr lang="en-US" smtClean="0"/>
              <a:t>10/11/2022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F951BD-8A63-48E2-B7DE-1221EB09072C}"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1954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0EE71A4-9985-4B47-9732-B651DA2FA9C5}" type="datetimeFigureOut">
              <a:rPr lang="en-US" smtClean="0"/>
              <a:t>10/11/2022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F951BD-8A63-48E2-B7DE-1221EB09072C}" type="slidenum">
              <a:rPr lang="en-US" smtClean="0"/>
              <a:t>‹#›</a:t>
            </a:fld>
            <a:endParaRPr lang="en-US"/>
          </a:p>
        </p:txBody>
      </p:sp>
    </p:spTree>
    <p:extLst>
      <p:ext uri="{BB962C8B-B14F-4D97-AF65-F5344CB8AC3E}">
        <p14:creationId xmlns:p14="http://schemas.microsoft.com/office/powerpoint/2010/main" val="14122962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EE71A4-9985-4B47-9732-B651DA2FA9C5}" type="datetimeFigureOut">
              <a:rPr lang="en-US" smtClean="0"/>
              <a:t>10/11/2022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F951BD-8A63-48E2-B7DE-1221EB09072C}" type="slidenum">
              <a:rPr lang="en-US" smtClean="0"/>
              <a:t>‹#›</a:t>
            </a:fld>
            <a:endParaRPr lang="en-US"/>
          </a:p>
        </p:txBody>
      </p:sp>
    </p:spTree>
    <p:extLst>
      <p:ext uri="{BB962C8B-B14F-4D97-AF65-F5344CB8AC3E}">
        <p14:creationId xmlns:p14="http://schemas.microsoft.com/office/powerpoint/2010/main" val="17233523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EE71A4-9985-4B47-9732-B651DA2FA9C5}" type="datetimeFigureOut">
              <a:rPr lang="en-US" smtClean="0"/>
              <a:t>10/11/2022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F951BD-8A63-48E2-B7DE-1221EB09072C}" type="slidenum">
              <a:rPr lang="en-US" smtClean="0"/>
              <a:t>‹#›</a:t>
            </a:fld>
            <a:endParaRPr lang="en-US"/>
          </a:p>
        </p:txBody>
      </p:sp>
    </p:spTree>
    <p:extLst>
      <p:ext uri="{BB962C8B-B14F-4D97-AF65-F5344CB8AC3E}">
        <p14:creationId xmlns:p14="http://schemas.microsoft.com/office/powerpoint/2010/main" val="21451107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981495" y="552665"/>
            <a:ext cx="10183813" cy="954087"/>
          </a:xfrm>
          <a:prstGeom prst="rect">
            <a:avLst/>
          </a:prstGeom>
        </p:spPr>
        <p:txBody>
          <a:bodyPr/>
          <a:lstStyle>
            <a:lvl1pPr algn="l">
              <a:defRPr sz="5400" b="1">
                <a:latin typeface="Proxima Nova" panose="02000506030000020004" pitchFamily="50" charset="0"/>
              </a:defRPr>
            </a:lvl1pPr>
          </a:lstStyle>
          <a:p>
            <a:pPr lvl="0"/>
            <a:r>
              <a:rPr lang="en-US" dirty="0"/>
              <a:t>Click to edit Master text styles</a:t>
            </a:r>
          </a:p>
        </p:txBody>
      </p:sp>
      <p:sp>
        <p:nvSpPr>
          <p:cNvPr id="10" name="Text Placeholder 9"/>
          <p:cNvSpPr>
            <a:spLocks noGrp="1"/>
          </p:cNvSpPr>
          <p:nvPr>
            <p:ph type="body" sz="quarter" idx="12"/>
          </p:nvPr>
        </p:nvSpPr>
        <p:spPr>
          <a:xfrm>
            <a:off x="981075" y="1506752"/>
            <a:ext cx="10183813" cy="3130550"/>
          </a:xfrm>
          <a:prstGeom prst="rect">
            <a:avLst/>
          </a:prstGeom>
        </p:spPr>
        <p:txBody>
          <a:bodyPr/>
          <a:lstStyle>
            <a:lvl1pPr algn="l">
              <a:defRPr>
                <a:latin typeface="Minion Pro" panose="02040503050306020203" pitchFamily="18" charset="0"/>
              </a:defRPr>
            </a:lvl1pPr>
            <a:lvl2pPr algn="l">
              <a:defRPr>
                <a:latin typeface="Minion Pro" panose="02040503050306020203" pitchFamily="18" charset="0"/>
              </a:defRPr>
            </a:lvl2pPr>
            <a:lvl3pPr algn="l">
              <a:defRPr>
                <a:latin typeface="Minion Pro" panose="02040503050306020203" pitchFamily="18" charset="0"/>
              </a:defRPr>
            </a:lvl3pPr>
            <a:lvl4pPr algn="l">
              <a:defRPr>
                <a:latin typeface="Minion Pro" panose="02040503050306020203" pitchFamily="18" charset="0"/>
              </a:defRPr>
            </a:lvl4pPr>
            <a:lvl5pPr algn="l">
              <a:defRPr>
                <a:latin typeface="Minion Pro" panose="02040503050306020203"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350004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0EE71A4-9985-4B47-9732-B651DA2FA9C5}" type="datetimeFigureOut">
              <a:rPr lang="en-US" smtClean="0"/>
              <a:t>10/11/2022</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CF951BD-8A63-48E2-B7DE-1221EB09072C}" type="slidenum">
              <a:rPr lang="en-US" smtClean="0"/>
              <a:t>‹#›</a:t>
            </a:fld>
            <a:endParaRPr lang="en-US"/>
          </a:p>
        </p:txBody>
      </p:sp>
    </p:spTree>
    <p:extLst>
      <p:ext uri="{BB962C8B-B14F-4D97-AF65-F5344CB8AC3E}">
        <p14:creationId xmlns:p14="http://schemas.microsoft.com/office/powerpoint/2010/main" val="41688151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jpeg"/><Relationship Id="rId3" Type="http://schemas.openxmlformats.org/officeDocument/2006/relationships/image" Target="../media/image9.jpeg"/><Relationship Id="rId7" Type="http://schemas.openxmlformats.org/officeDocument/2006/relationships/image" Target="../media/image13.jpeg"/><Relationship Id="rId12" Type="http://schemas.openxmlformats.org/officeDocument/2006/relationships/image" Target="../media/image18.jpeg"/><Relationship Id="rId2" Type="http://schemas.openxmlformats.org/officeDocument/2006/relationships/image" Target="../media/image8.jpeg"/><Relationship Id="rId1" Type="http://schemas.openxmlformats.org/officeDocument/2006/relationships/slideLayout" Target="../slideLayouts/slideLayout4.xml"/><Relationship Id="rId6" Type="http://schemas.openxmlformats.org/officeDocument/2006/relationships/image" Target="../media/image12.jpeg"/><Relationship Id="rId11" Type="http://schemas.openxmlformats.org/officeDocument/2006/relationships/image" Target="../media/image17.jpeg"/><Relationship Id="rId5" Type="http://schemas.openxmlformats.org/officeDocument/2006/relationships/image" Target="../media/image11.jpeg"/><Relationship Id="rId10" Type="http://schemas.openxmlformats.org/officeDocument/2006/relationships/image" Target="../media/image16.jpeg"/><Relationship Id="rId4" Type="http://schemas.openxmlformats.org/officeDocument/2006/relationships/image" Target="../media/image10.jpeg"/><Relationship Id="rId9" Type="http://schemas.openxmlformats.org/officeDocument/2006/relationships/image" Target="../media/image1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emf"/><Relationship Id="rId1" Type="http://schemas.openxmlformats.org/officeDocument/2006/relationships/slideLayout" Target="../slideLayouts/slideLayout7.xml"/><Relationship Id="rId6" Type="http://schemas.openxmlformats.org/officeDocument/2006/relationships/image" Target="../media/image35.jpg"/><Relationship Id="rId5" Type="http://schemas.openxmlformats.org/officeDocument/2006/relationships/image" Target="../media/image34.jpg"/><Relationship Id="rId4" Type="http://schemas.openxmlformats.org/officeDocument/2006/relationships/image" Target="../media/image33.jpg"/></Relationships>
</file>

<file path=ppt/slides/_rels/slide27.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7.xml"/><Relationship Id="rId5" Type="http://schemas.openxmlformats.org/officeDocument/2006/relationships/image" Target="../media/image41.png"/><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 Id="rId5" Type="http://schemas.openxmlformats.org/officeDocument/2006/relationships/image" Target="../media/image45.jpeg"/><Relationship Id="rId4" Type="http://schemas.openxmlformats.org/officeDocument/2006/relationships/image" Target="../media/image44.jpeg"/></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png"/><Relationship Id="rId1" Type="http://schemas.openxmlformats.org/officeDocument/2006/relationships/slideLayout" Target="../slideLayouts/slideLayout17.xml"/><Relationship Id="rId5" Type="http://schemas.openxmlformats.org/officeDocument/2006/relationships/image" Target="../media/image49.jpeg"/><Relationship Id="rId4" Type="http://schemas.openxmlformats.org/officeDocument/2006/relationships/image" Target="../media/image48.png"/></Relationships>
</file>

<file path=ppt/slides/_rels/slide3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png"/><Relationship Id="rId1" Type="http://schemas.openxmlformats.org/officeDocument/2006/relationships/slideLayout" Target="../slideLayouts/slideLayout17.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jpeg"/></Relationships>
</file>

<file path=ppt/slides/_rels/slide4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hyperlink" Target="mailto:jmortenson@nd.gov"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0BFEF-645D-1336-BAD6-38B7687C8460}"/>
              </a:ext>
            </a:extLst>
          </p:cNvPr>
          <p:cNvSpPr>
            <a:spLocks noGrp="1"/>
          </p:cNvSpPr>
          <p:nvPr>
            <p:ph type="ctrTitle"/>
          </p:nvPr>
        </p:nvSpPr>
        <p:spPr>
          <a:xfrm>
            <a:off x="251381" y="470830"/>
            <a:ext cx="9144000" cy="2387600"/>
          </a:xfrm>
        </p:spPr>
        <p:txBody>
          <a:bodyPr/>
          <a:lstStyle/>
          <a:p>
            <a:r>
              <a:rPr lang="en-US" dirty="0"/>
              <a:t>Biological and Chemical Control of Noxious Weeds</a:t>
            </a:r>
          </a:p>
        </p:txBody>
      </p:sp>
      <p:grpSp>
        <p:nvGrpSpPr>
          <p:cNvPr id="8" name="Group 7">
            <a:extLst>
              <a:ext uri="{FF2B5EF4-FFF2-40B4-BE49-F238E27FC236}">
                <a16:creationId xmlns:a16="http://schemas.microsoft.com/office/drawing/2014/main" id="{F3954AA0-977E-AE70-89E6-1D7EC1DDF3C4}"/>
              </a:ext>
            </a:extLst>
          </p:cNvPr>
          <p:cNvGrpSpPr/>
          <p:nvPr/>
        </p:nvGrpSpPr>
        <p:grpSpPr>
          <a:xfrm>
            <a:off x="6096000" y="4507349"/>
            <a:ext cx="5534915" cy="1870139"/>
            <a:chOff x="0" y="4242626"/>
            <a:chExt cx="5534915" cy="1870139"/>
          </a:xfrm>
        </p:grpSpPr>
        <p:sp>
          <p:nvSpPr>
            <p:cNvPr id="6" name="Content Placeholder 2">
              <a:extLst>
                <a:ext uri="{FF2B5EF4-FFF2-40B4-BE49-F238E27FC236}">
                  <a16:creationId xmlns:a16="http://schemas.microsoft.com/office/drawing/2014/main" id="{F0DBFDD2-646A-155E-3899-4FED117890E8}"/>
                </a:ext>
              </a:extLst>
            </p:cNvPr>
            <p:cNvSpPr txBox="1">
              <a:spLocks/>
            </p:cNvSpPr>
            <p:nvPr/>
          </p:nvSpPr>
          <p:spPr>
            <a:xfrm>
              <a:off x="0" y="4242626"/>
              <a:ext cx="3486150" cy="1870139"/>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dirty="0"/>
                <a:t>John Mortenson</a:t>
              </a:r>
            </a:p>
            <a:p>
              <a:pPr algn="r"/>
              <a:r>
                <a:rPr lang="en-US" dirty="0"/>
                <a:t>Plant Protection Specialist</a:t>
              </a:r>
            </a:p>
            <a:p>
              <a:pPr algn="r"/>
              <a:r>
                <a:rPr lang="en-US" dirty="0"/>
                <a:t>North Dakota Department of Agriculture</a:t>
              </a:r>
            </a:p>
            <a:p>
              <a:endParaRPr lang="en-US" dirty="0"/>
            </a:p>
          </p:txBody>
        </p:sp>
        <p:pic>
          <p:nvPicPr>
            <p:cNvPr id="7" name="Picture 6">
              <a:extLst>
                <a:ext uri="{FF2B5EF4-FFF2-40B4-BE49-F238E27FC236}">
                  <a16:creationId xmlns:a16="http://schemas.microsoft.com/office/drawing/2014/main" id="{8C2D60D3-8FAF-CDC5-193B-B454401FEA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4170" y="4242626"/>
              <a:ext cx="1930745" cy="1870139"/>
            </a:xfrm>
            <a:prstGeom prst="rect">
              <a:avLst/>
            </a:prstGeom>
          </p:spPr>
        </p:pic>
      </p:grpSp>
      <p:sp>
        <p:nvSpPr>
          <p:cNvPr id="3" name="Content Placeholder 2">
            <a:extLst>
              <a:ext uri="{FF2B5EF4-FFF2-40B4-BE49-F238E27FC236}">
                <a16:creationId xmlns:a16="http://schemas.microsoft.com/office/drawing/2014/main" id="{24A0F3AB-FC1B-C5E2-5C6E-94783E06D91F}"/>
              </a:ext>
            </a:extLst>
          </p:cNvPr>
          <p:cNvSpPr txBox="1">
            <a:spLocks/>
          </p:cNvSpPr>
          <p:nvPr/>
        </p:nvSpPr>
        <p:spPr>
          <a:xfrm>
            <a:off x="1063658" y="4507348"/>
            <a:ext cx="3486150" cy="18701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t>Bill Walker</a:t>
            </a:r>
          </a:p>
          <a:p>
            <a:pPr algn="l"/>
            <a:r>
              <a:rPr lang="en-US" dirty="0"/>
              <a:t>Territory Manager</a:t>
            </a:r>
          </a:p>
          <a:p>
            <a:pPr algn="l"/>
            <a:r>
              <a:rPr lang="en-US" dirty="0"/>
              <a:t>Nutrient Ag Solutions </a:t>
            </a:r>
          </a:p>
          <a:p>
            <a:pPr algn="l"/>
            <a:endParaRPr lang="en-US" dirty="0"/>
          </a:p>
        </p:txBody>
      </p:sp>
    </p:spTree>
    <p:extLst>
      <p:ext uri="{BB962C8B-B14F-4D97-AF65-F5344CB8AC3E}">
        <p14:creationId xmlns:p14="http://schemas.microsoft.com/office/powerpoint/2010/main" val="11140968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513B21A-7E44-43E2-856E-2D2E93FDD60A}"/>
              </a:ext>
            </a:extLst>
          </p:cNvPr>
          <p:cNvSpPr>
            <a:spLocks noGrp="1"/>
          </p:cNvSpPr>
          <p:nvPr>
            <p:ph type="body" sz="quarter" idx="10"/>
          </p:nvPr>
        </p:nvSpPr>
        <p:spPr/>
        <p:txBody>
          <a:bodyPr/>
          <a:lstStyle/>
          <a:p>
            <a:pPr marL="0" indent="0">
              <a:buNone/>
            </a:pPr>
            <a:r>
              <a:rPr lang="en-US" sz="4000" b="0" dirty="0">
                <a:latin typeface="Minion Pro" panose="02040503050306020203"/>
              </a:rPr>
              <a:t>What is Biological Control?</a:t>
            </a:r>
          </a:p>
        </p:txBody>
      </p:sp>
      <p:sp>
        <p:nvSpPr>
          <p:cNvPr id="3" name="Text Placeholder 2">
            <a:extLst>
              <a:ext uri="{FF2B5EF4-FFF2-40B4-BE49-F238E27FC236}">
                <a16:creationId xmlns:a16="http://schemas.microsoft.com/office/drawing/2014/main" id="{B3FD9F94-4734-4C47-A627-B57C679560EE}"/>
              </a:ext>
            </a:extLst>
          </p:cNvPr>
          <p:cNvSpPr>
            <a:spLocks noGrp="1"/>
          </p:cNvSpPr>
          <p:nvPr>
            <p:ph type="body" sz="quarter" idx="12"/>
          </p:nvPr>
        </p:nvSpPr>
        <p:spPr>
          <a:xfrm>
            <a:off x="111655" y="1506752"/>
            <a:ext cx="10183813" cy="954087"/>
          </a:xfrm>
        </p:spPr>
        <p:txBody>
          <a:bodyPr/>
          <a:lstStyle/>
          <a:p>
            <a:pPr marL="0" indent="0">
              <a:buNone/>
            </a:pPr>
            <a:r>
              <a:rPr lang="en-US" sz="1800" dirty="0"/>
              <a:t>Biological control, or biocontrol, is the use of natural enemies to control a noxious and invasive weed</a:t>
            </a:r>
          </a:p>
          <a:p>
            <a:endParaRPr lang="en-US" sz="2400" dirty="0"/>
          </a:p>
        </p:txBody>
      </p:sp>
      <p:sp>
        <p:nvSpPr>
          <p:cNvPr id="4" name="TextBox 3">
            <a:extLst>
              <a:ext uri="{FF2B5EF4-FFF2-40B4-BE49-F238E27FC236}">
                <a16:creationId xmlns:a16="http://schemas.microsoft.com/office/drawing/2014/main" id="{337FD44C-9142-4810-BAE5-B3EA490A181E}"/>
              </a:ext>
            </a:extLst>
          </p:cNvPr>
          <p:cNvSpPr txBox="1"/>
          <p:nvPr/>
        </p:nvSpPr>
        <p:spPr>
          <a:xfrm>
            <a:off x="980655" y="2264229"/>
            <a:ext cx="5925148" cy="707886"/>
          </a:xfrm>
          <a:prstGeom prst="rect">
            <a:avLst/>
          </a:prstGeom>
          <a:noFill/>
        </p:spPr>
        <p:txBody>
          <a:bodyPr wrap="none" rtlCol="0">
            <a:spAutoFit/>
          </a:bodyPr>
          <a:lstStyle/>
          <a:p>
            <a:r>
              <a:rPr lang="en-US" sz="4000" dirty="0">
                <a:latin typeface="Minion Pro" panose="02040503050306020203"/>
              </a:rPr>
              <a:t>Pros and Cons of Biocontrol</a:t>
            </a:r>
          </a:p>
        </p:txBody>
      </p:sp>
      <p:graphicFrame>
        <p:nvGraphicFramePr>
          <p:cNvPr id="6" name="Table 6">
            <a:extLst>
              <a:ext uri="{FF2B5EF4-FFF2-40B4-BE49-F238E27FC236}">
                <a16:creationId xmlns:a16="http://schemas.microsoft.com/office/drawing/2014/main" id="{F83D0CAC-8480-4358-A9EA-D54452A91C49}"/>
              </a:ext>
            </a:extLst>
          </p:cNvPr>
          <p:cNvGraphicFramePr>
            <a:graphicFrameLocks noGrp="1"/>
          </p:cNvGraphicFramePr>
          <p:nvPr/>
        </p:nvGraphicFramePr>
        <p:xfrm>
          <a:off x="1147011" y="2972115"/>
          <a:ext cx="8113103" cy="3312160"/>
        </p:xfrm>
        <a:graphic>
          <a:graphicData uri="http://schemas.openxmlformats.org/drawingml/2006/table">
            <a:tbl>
              <a:tblPr firstRow="1" bandRow="1">
                <a:tableStyleId>{5C22544A-7EE6-4342-B048-85BDC9FD1C3A}</a:tableStyleId>
              </a:tblPr>
              <a:tblGrid>
                <a:gridCol w="4049103">
                  <a:extLst>
                    <a:ext uri="{9D8B030D-6E8A-4147-A177-3AD203B41FA5}">
                      <a16:colId xmlns:a16="http://schemas.microsoft.com/office/drawing/2014/main" val="3653171799"/>
                    </a:ext>
                  </a:extLst>
                </a:gridCol>
                <a:gridCol w="4064000">
                  <a:extLst>
                    <a:ext uri="{9D8B030D-6E8A-4147-A177-3AD203B41FA5}">
                      <a16:colId xmlns:a16="http://schemas.microsoft.com/office/drawing/2014/main" val="4077821803"/>
                    </a:ext>
                  </a:extLst>
                </a:gridCol>
              </a:tblGrid>
              <a:tr h="370840">
                <a:tc>
                  <a:txBody>
                    <a:bodyPr/>
                    <a:lstStyle/>
                    <a:p>
                      <a:r>
                        <a:rPr lang="en-US" dirty="0">
                          <a:solidFill>
                            <a:schemeClr val="tx1"/>
                          </a:solidFill>
                          <a:latin typeface="Minion Pro" panose="02040503050306020203"/>
                        </a:rPr>
                        <a:t>Pros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dirty="0">
                          <a:solidFill>
                            <a:schemeClr val="tx1"/>
                          </a:solidFill>
                          <a:latin typeface="Minion Pro" panose="02040503050306020203"/>
                        </a:rPr>
                        <a:t>Cons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69390117"/>
                  </a:ext>
                </a:extLst>
              </a:tr>
              <a:tr h="370840">
                <a:tc>
                  <a:txBody>
                    <a:bodyPr/>
                    <a:lstStyle/>
                    <a:p>
                      <a:r>
                        <a:rPr lang="en-US" dirty="0">
                          <a:solidFill>
                            <a:schemeClr val="tx1"/>
                          </a:solidFill>
                          <a:latin typeface="Minion Pro" panose="02040503050306020203"/>
                        </a:rPr>
                        <a:t>Cost effective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en-US" dirty="0">
                          <a:solidFill>
                            <a:schemeClr val="tx1"/>
                          </a:solidFill>
                          <a:latin typeface="Minion Pro" panose="02040503050306020203"/>
                        </a:rPr>
                        <a:t>Time and money to develop</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71884202"/>
                  </a:ext>
                </a:extLst>
              </a:tr>
              <a:tr h="370840">
                <a:tc>
                  <a:txBody>
                    <a:bodyPr/>
                    <a:lstStyle/>
                    <a:p>
                      <a:r>
                        <a:rPr lang="en-US" dirty="0">
                          <a:solidFill>
                            <a:schemeClr val="tx1"/>
                          </a:solidFill>
                          <a:latin typeface="Minion Pro" panose="02040503050306020203"/>
                        </a:rPr>
                        <a:t>Plant specific</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a:solidFill>
                            <a:schemeClr val="tx1"/>
                          </a:solidFill>
                          <a:latin typeface="Minion Pro" panose="02040503050306020203"/>
                        </a:rPr>
                        <a:t>Limited supply of approved agents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75238719"/>
                  </a:ext>
                </a:extLst>
              </a:tr>
              <a:tr h="370840">
                <a:tc>
                  <a:txBody>
                    <a:bodyPr/>
                    <a:lstStyle/>
                    <a:p>
                      <a:r>
                        <a:rPr lang="en-US" dirty="0">
                          <a:solidFill>
                            <a:schemeClr val="tx1"/>
                          </a:solidFill>
                          <a:latin typeface="Minion Pro" panose="02040503050306020203"/>
                        </a:rPr>
                        <a:t>Sustainable (subject to host density and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a:solidFill>
                            <a:schemeClr val="tx1"/>
                          </a:solidFill>
                          <a:latin typeface="Minion Pro" panose="02040503050306020203"/>
                        </a:rPr>
                        <a:t>Does not always work</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45341738"/>
                  </a:ext>
                </a:extLst>
              </a:tr>
              <a:tr h="370840">
                <a:tc>
                  <a:txBody>
                    <a:bodyPr/>
                    <a:lstStyle/>
                    <a:p>
                      <a:r>
                        <a:rPr lang="en-US" dirty="0">
                          <a:solidFill>
                            <a:schemeClr val="tx1"/>
                          </a:solidFill>
                          <a:latin typeface="Minion Pro" panose="02040503050306020203"/>
                        </a:rPr>
                        <a:t>environmental conditions)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a:solidFill>
                            <a:schemeClr val="tx1"/>
                          </a:solidFill>
                          <a:latin typeface="Minion Pro" panose="02040503050306020203"/>
                        </a:rPr>
                        <a:t>Time to build up populations that control the target weed</a:t>
                      </a:r>
                    </a:p>
                    <a:p>
                      <a:pPr marL="285750" indent="-285750">
                        <a:buFont typeface="Arial" panose="020B0604020202020204" pitchFamily="34" charset="0"/>
                        <a:buChar char="•"/>
                      </a:pPr>
                      <a:r>
                        <a:rPr lang="en-US" dirty="0">
                          <a:solidFill>
                            <a:schemeClr val="tx1"/>
                          </a:solidFill>
                          <a:latin typeface="Minion Pro" panose="02040503050306020203"/>
                        </a:rPr>
                        <a:t>Minimum of 3-5 years, can take up to 10 years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94089936"/>
                  </a:ext>
                </a:extLst>
              </a:tr>
              <a:tr h="370840">
                <a:tc>
                  <a:txBody>
                    <a:bodyPr/>
                    <a:lstStyle/>
                    <a:p>
                      <a:endParaRPr lang="en-US" dirty="0">
                        <a:solidFill>
                          <a:schemeClr val="tx1"/>
                        </a:solidFill>
                        <a:latin typeface="Minion Pro" panose="02040503050306020203"/>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285750" indent="-285750">
                        <a:buFont typeface="Arial" panose="020B0604020202020204" pitchFamily="34" charset="0"/>
                        <a:buChar char="•"/>
                      </a:pPr>
                      <a:r>
                        <a:rPr lang="en-US" dirty="0">
                          <a:solidFill>
                            <a:schemeClr val="tx1"/>
                          </a:solidFill>
                          <a:latin typeface="Minion Pro" panose="02040503050306020203"/>
                        </a:rPr>
                        <a:t>Does not eradicate the noxious weed</a:t>
                      </a:r>
                    </a:p>
                    <a:p>
                      <a:pPr marL="285750" indent="-285750">
                        <a:buFont typeface="Arial" panose="020B0604020202020204" pitchFamily="34" charset="0"/>
                        <a:buChar char="•"/>
                      </a:pPr>
                      <a:r>
                        <a:rPr lang="en-US" b="1" dirty="0">
                          <a:solidFill>
                            <a:schemeClr val="tx1"/>
                          </a:solidFill>
                          <a:latin typeface="Minion Pro" panose="02040503050306020203"/>
                        </a:rPr>
                        <a:t>Time, time, time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76027449"/>
                  </a:ext>
                </a:extLst>
              </a:tr>
            </a:tbl>
          </a:graphicData>
        </a:graphic>
      </p:graphicFrame>
    </p:spTree>
    <p:extLst>
      <p:ext uri="{BB962C8B-B14F-4D97-AF65-F5344CB8AC3E}">
        <p14:creationId xmlns:p14="http://schemas.microsoft.com/office/powerpoint/2010/main" val="1629250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71C9E13-BE5D-4DD4-8328-976EC4C4E6FB}"/>
              </a:ext>
            </a:extLst>
          </p:cNvPr>
          <p:cNvSpPr>
            <a:spLocks noGrp="1"/>
          </p:cNvSpPr>
          <p:nvPr>
            <p:ph type="body" sz="quarter" idx="10"/>
          </p:nvPr>
        </p:nvSpPr>
        <p:spPr>
          <a:xfrm>
            <a:off x="-139640" y="481103"/>
            <a:ext cx="10183813" cy="954087"/>
          </a:xfrm>
        </p:spPr>
        <p:txBody>
          <a:bodyPr/>
          <a:lstStyle/>
          <a:p>
            <a:pPr algn="ctr"/>
            <a:r>
              <a:rPr lang="en-US" sz="4000" b="0" dirty="0">
                <a:latin typeface="Minion Pro" panose="02040503050306020203"/>
              </a:rPr>
              <a:t>Biocontrol and Noxious Weeds of ND</a:t>
            </a:r>
          </a:p>
        </p:txBody>
      </p:sp>
      <p:pic>
        <p:nvPicPr>
          <p:cNvPr id="4" name="Picture 3">
            <a:extLst>
              <a:ext uri="{FF2B5EF4-FFF2-40B4-BE49-F238E27FC236}">
                <a16:creationId xmlns:a16="http://schemas.microsoft.com/office/drawing/2014/main" id="{2AD88C20-0F5D-4E5D-9B69-882958FACB00}"/>
              </a:ext>
            </a:extLst>
          </p:cNvPr>
          <p:cNvPicPr>
            <a:picLocks noChangeAspect="1"/>
          </p:cNvPicPr>
          <p:nvPr/>
        </p:nvPicPr>
        <p:blipFill>
          <a:blip r:embed="rId2"/>
          <a:stretch>
            <a:fillRect/>
          </a:stretch>
        </p:blipFill>
        <p:spPr>
          <a:xfrm>
            <a:off x="328050" y="1287010"/>
            <a:ext cx="9248434" cy="4889416"/>
          </a:xfrm>
          <a:prstGeom prst="rect">
            <a:avLst/>
          </a:prstGeom>
        </p:spPr>
      </p:pic>
      <p:sp>
        <p:nvSpPr>
          <p:cNvPr id="3" name="Explosion: 8 Points 2">
            <a:extLst>
              <a:ext uri="{FF2B5EF4-FFF2-40B4-BE49-F238E27FC236}">
                <a16:creationId xmlns:a16="http://schemas.microsoft.com/office/drawing/2014/main" id="{0AC755AB-3789-37B9-CDA8-6E7EAB37B440}"/>
              </a:ext>
            </a:extLst>
          </p:cNvPr>
          <p:cNvSpPr/>
          <p:nvPr/>
        </p:nvSpPr>
        <p:spPr>
          <a:xfrm>
            <a:off x="1536569" y="2564090"/>
            <a:ext cx="131975" cy="131975"/>
          </a:xfrm>
          <a:prstGeom prst="irregularSeal1">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73283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8C67BD1-0CD7-4EAE-B41D-5E8EF3CF7428}"/>
              </a:ext>
            </a:extLst>
          </p:cNvPr>
          <p:cNvSpPr>
            <a:spLocks noGrp="1"/>
          </p:cNvSpPr>
          <p:nvPr>
            <p:ph type="body" sz="quarter" idx="10"/>
          </p:nvPr>
        </p:nvSpPr>
        <p:spPr>
          <a:xfrm>
            <a:off x="215013" y="176148"/>
            <a:ext cx="10183813" cy="954087"/>
          </a:xfrm>
        </p:spPr>
        <p:txBody>
          <a:bodyPr/>
          <a:lstStyle/>
          <a:p>
            <a:r>
              <a:rPr lang="en-US" sz="4000" b="0" dirty="0">
                <a:latin typeface="Minion Pro" panose="02040503050306020203"/>
              </a:rPr>
              <a:t>Canada Thistle Active Projects</a:t>
            </a:r>
          </a:p>
        </p:txBody>
      </p:sp>
      <p:sp>
        <p:nvSpPr>
          <p:cNvPr id="3" name="Text Placeholder 2">
            <a:extLst>
              <a:ext uri="{FF2B5EF4-FFF2-40B4-BE49-F238E27FC236}">
                <a16:creationId xmlns:a16="http://schemas.microsoft.com/office/drawing/2014/main" id="{5F09C46D-7DB9-4372-A75A-D9B826BEDA60}"/>
              </a:ext>
            </a:extLst>
          </p:cNvPr>
          <p:cNvSpPr>
            <a:spLocks noGrp="1"/>
          </p:cNvSpPr>
          <p:nvPr>
            <p:ph type="body" sz="quarter" idx="12"/>
          </p:nvPr>
        </p:nvSpPr>
        <p:spPr>
          <a:xfrm>
            <a:off x="215013" y="901635"/>
            <a:ext cx="6239575" cy="2366000"/>
          </a:xfrm>
        </p:spPr>
        <p:txBody>
          <a:bodyPr>
            <a:normAutofit lnSpcReduction="10000"/>
          </a:bodyPr>
          <a:lstStyle/>
          <a:p>
            <a:pPr marL="457200" indent="-457200">
              <a:buFont typeface="Arial" panose="020B0604020202020204" pitchFamily="34" charset="0"/>
              <a:buChar char="•"/>
            </a:pPr>
            <a:r>
              <a:rPr lang="en-US" sz="2400" dirty="0"/>
              <a:t>Rust fungus</a:t>
            </a:r>
          </a:p>
          <a:p>
            <a:pPr marL="914400" lvl="1" indent="-457200">
              <a:buFont typeface="Arial" panose="020B0604020202020204" pitchFamily="34" charset="0"/>
              <a:buChar char="•"/>
            </a:pPr>
            <a:r>
              <a:rPr lang="en-US" sz="2000" dirty="0"/>
              <a:t>6 research sites, 2 naturally occurring sites</a:t>
            </a:r>
          </a:p>
          <a:p>
            <a:pPr marL="914400" lvl="1" indent="-457200">
              <a:buFont typeface="Arial" panose="020B0604020202020204" pitchFamily="34" charset="0"/>
              <a:buChar char="•"/>
            </a:pPr>
            <a:r>
              <a:rPr lang="en-US" sz="2000" dirty="0"/>
              <a:t>Waiting on APHIS/EPA to determine who regulates plant pathogen</a:t>
            </a:r>
            <a:endParaRPr lang="en-US" sz="1800" dirty="0"/>
          </a:p>
          <a:p>
            <a:pPr marL="514350" indent="-457200">
              <a:buFont typeface="Arial" panose="020B0604020202020204" pitchFamily="34" charset="0"/>
              <a:buChar char="•"/>
            </a:pPr>
            <a:r>
              <a:rPr lang="en-US" sz="2200" dirty="0"/>
              <a:t>Gall Fly and Stem Mining Weevil</a:t>
            </a:r>
          </a:p>
          <a:p>
            <a:pPr marL="914400" lvl="1" indent="-457200">
              <a:buFont typeface="Arial" panose="020B0604020202020204" pitchFamily="34" charset="0"/>
              <a:buChar char="•"/>
            </a:pPr>
            <a:r>
              <a:rPr lang="en-US" sz="2000" dirty="0"/>
              <a:t>Ineffective at control</a:t>
            </a:r>
          </a:p>
        </p:txBody>
      </p:sp>
      <p:pic>
        <p:nvPicPr>
          <p:cNvPr id="4" name="Picture 4">
            <a:extLst>
              <a:ext uri="{FF2B5EF4-FFF2-40B4-BE49-F238E27FC236}">
                <a16:creationId xmlns:a16="http://schemas.microsoft.com/office/drawing/2014/main" id="{32ED9979-3325-4F25-89C7-28A3F906EE19}"/>
              </a:ext>
            </a:extLst>
          </p:cNvPr>
          <p:cNvPicPr>
            <a:picLocks noChangeAspect="1"/>
          </p:cNvPicPr>
          <p:nvPr/>
        </p:nvPicPr>
        <p:blipFill>
          <a:blip r:embed="rId2"/>
          <a:stretch>
            <a:fillRect/>
          </a:stretch>
        </p:blipFill>
        <p:spPr>
          <a:xfrm>
            <a:off x="8178023" y="176148"/>
            <a:ext cx="3651325" cy="2366000"/>
          </a:xfrm>
          <a:prstGeom prst="rect">
            <a:avLst/>
          </a:prstGeom>
        </p:spPr>
      </p:pic>
      <p:pic>
        <p:nvPicPr>
          <p:cNvPr id="5" name="Picture 4">
            <a:extLst>
              <a:ext uri="{FF2B5EF4-FFF2-40B4-BE49-F238E27FC236}">
                <a16:creationId xmlns:a16="http://schemas.microsoft.com/office/drawing/2014/main" id="{D777A0D5-4623-4594-ACFC-02DD3C426C8C}"/>
              </a:ext>
            </a:extLst>
          </p:cNvPr>
          <p:cNvPicPr>
            <a:picLocks noChangeAspect="1"/>
          </p:cNvPicPr>
          <p:nvPr/>
        </p:nvPicPr>
        <p:blipFill>
          <a:blip r:embed="rId3"/>
          <a:stretch>
            <a:fillRect/>
          </a:stretch>
        </p:blipFill>
        <p:spPr>
          <a:xfrm>
            <a:off x="400908" y="3429000"/>
            <a:ext cx="4139543" cy="2560542"/>
          </a:xfrm>
          <a:prstGeom prst="rect">
            <a:avLst/>
          </a:prstGeom>
        </p:spPr>
      </p:pic>
      <p:sp>
        <p:nvSpPr>
          <p:cNvPr id="7" name="TextBox 6">
            <a:extLst>
              <a:ext uri="{FF2B5EF4-FFF2-40B4-BE49-F238E27FC236}">
                <a16:creationId xmlns:a16="http://schemas.microsoft.com/office/drawing/2014/main" id="{A1827998-F7A5-4E66-A1B6-3195F93C42B1}"/>
              </a:ext>
            </a:extLst>
          </p:cNvPr>
          <p:cNvSpPr txBox="1"/>
          <p:nvPr/>
        </p:nvSpPr>
        <p:spPr>
          <a:xfrm>
            <a:off x="620911" y="6150907"/>
            <a:ext cx="3699535" cy="461665"/>
          </a:xfrm>
          <a:prstGeom prst="rect">
            <a:avLst/>
          </a:prstGeom>
          <a:solidFill>
            <a:srgbClr val="E7E6E6"/>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Minion Pro" panose="02040503050306020203"/>
              </a:rPr>
              <a:t>Healthy (left) and infected (right) Canada thistle plants</a:t>
            </a:r>
            <a:endParaRPr kumimoji="0" lang="en-US" sz="1800" b="0" i="0" u="none" strike="noStrike" kern="0" cap="none" spc="0" normalizeH="0" baseline="0" noProof="0" dirty="0">
              <a:ln>
                <a:noFill/>
              </a:ln>
              <a:solidFill>
                <a:prstClr val="black"/>
              </a:solidFill>
              <a:effectLst/>
              <a:uLnTx/>
              <a:uFillTx/>
              <a:latin typeface="Minion Pro" panose="02040503050306020203"/>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Minion Pro" panose="02040503050306020203"/>
              </a:rPr>
              <a:t>Photo </a:t>
            </a:r>
            <a:r>
              <a:rPr kumimoji="0" lang="en-US" sz="1200" b="1" i="0" u="none" strike="noStrike" kern="0" cap="none" spc="0" normalizeH="0" baseline="0" noProof="0" dirty="0">
                <a:ln>
                  <a:noFill/>
                </a:ln>
                <a:solidFill>
                  <a:srgbClr val="000000"/>
                </a:solidFill>
                <a:effectLst/>
                <a:uLnTx/>
                <a:uFillTx/>
                <a:latin typeface="Minion Pro" panose="02040503050306020203"/>
              </a:rPr>
              <a:t>credit</a:t>
            </a:r>
            <a:r>
              <a:rPr kumimoji="0" lang="en-US" sz="1200" b="1" i="0" u="none" strike="noStrike" kern="0" cap="none" spc="0" normalizeH="0" baseline="0" noProof="0" dirty="0">
                <a:ln>
                  <a:noFill/>
                </a:ln>
                <a:solidFill>
                  <a:prstClr val="black"/>
                </a:solidFill>
                <a:effectLst/>
                <a:uLnTx/>
                <a:uFillTx/>
                <a:latin typeface="Minion Pro" panose="02040503050306020203"/>
              </a:rPr>
              <a:t>: NDDA</a:t>
            </a:r>
            <a:endParaRPr kumimoji="0" lang="en-US" sz="1800" b="0" i="0" u="none" strike="noStrike" kern="0" cap="none" spc="0" normalizeH="0" baseline="0" noProof="0" dirty="0">
              <a:ln>
                <a:noFill/>
              </a:ln>
              <a:solidFill>
                <a:prstClr val="black"/>
              </a:solidFill>
              <a:effectLst/>
              <a:uLnTx/>
              <a:uFillTx/>
              <a:latin typeface="Minion Pro" panose="02040503050306020203"/>
            </a:endParaRPr>
          </a:p>
        </p:txBody>
      </p:sp>
      <p:pic>
        <p:nvPicPr>
          <p:cNvPr id="8" name="Picture 8" descr="file.jpeg">
            <a:extLst>
              <a:ext uri="{FF2B5EF4-FFF2-40B4-BE49-F238E27FC236}">
                <a16:creationId xmlns:a16="http://schemas.microsoft.com/office/drawing/2014/main" id="{D09E2477-BE9E-4444-A148-AB5184129D40}"/>
              </a:ext>
            </a:extLst>
          </p:cNvPr>
          <p:cNvPicPr>
            <a:picLocks noChangeAspect="1"/>
          </p:cNvPicPr>
          <p:nvPr/>
        </p:nvPicPr>
        <p:blipFill rotWithShape="1">
          <a:blip r:embed="rId4"/>
          <a:srcRect l="266" t="8683" b="8398"/>
          <a:stretch/>
        </p:blipFill>
        <p:spPr>
          <a:xfrm rot="5400000">
            <a:off x="5612434" y="3612442"/>
            <a:ext cx="3657619" cy="2274613"/>
          </a:xfrm>
          <a:prstGeom prst="rect">
            <a:avLst/>
          </a:prstGeom>
        </p:spPr>
      </p:pic>
      <p:pic>
        <p:nvPicPr>
          <p:cNvPr id="9" name="Picture 11" descr="IMG_0177.JPG">
            <a:extLst>
              <a:ext uri="{FF2B5EF4-FFF2-40B4-BE49-F238E27FC236}">
                <a16:creationId xmlns:a16="http://schemas.microsoft.com/office/drawing/2014/main" id="{B6F11B95-9D90-47A3-9967-0ABD7EFAA412}"/>
              </a:ext>
            </a:extLst>
          </p:cNvPr>
          <p:cNvPicPr>
            <a:picLocks noChangeAspect="1"/>
          </p:cNvPicPr>
          <p:nvPr/>
        </p:nvPicPr>
        <p:blipFill rotWithShape="1">
          <a:blip r:embed="rId5"/>
          <a:srcRect l="-267" t="21566" r="267" b="24342"/>
          <a:stretch/>
        </p:blipFill>
        <p:spPr>
          <a:xfrm rot="5400000">
            <a:off x="7828089" y="4007822"/>
            <a:ext cx="3657604" cy="1483869"/>
          </a:xfrm>
          <a:prstGeom prst="rect">
            <a:avLst/>
          </a:prstGeom>
        </p:spPr>
      </p:pic>
      <p:pic>
        <p:nvPicPr>
          <p:cNvPr id="10" name="Picture 7" descr="IMG_6943.jpg">
            <a:extLst>
              <a:ext uri="{FF2B5EF4-FFF2-40B4-BE49-F238E27FC236}">
                <a16:creationId xmlns:a16="http://schemas.microsoft.com/office/drawing/2014/main" id="{83E3B864-4CDE-4300-AD46-FA1A8CC34D47}"/>
              </a:ext>
            </a:extLst>
          </p:cNvPr>
          <p:cNvPicPr>
            <a:picLocks noChangeAspect="1"/>
          </p:cNvPicPr>
          <p:nvPr/>
        </p:nvPicPr>
        <p:blipFill>
          <a:blip r:embed="rId6"/>
          <a:stretch>
            <a:fillRect/>
          </a:stretch>
        </p:blipFill>
        <p:spPr>
          <a:xfrm rot="5400000">
            <a:off x="5574174" y="4680503"/>
            <a:ext cx="1459524" cy="1092201"/>
          </a:xfrm>
          <a:prstGeom prst="rect">
            <a:avLst/>
          </a:prstGeom>
        </p:spPr>
      </p:pic>
      <p:sp>
        <p:nvSpPr>
          <p:cNvPr id="11" name="TextBox 10">
            <a:extLst>
              <a:ext uri="{FF2B5EF4-FFF2-40B4-BE49-F238E27FC236}">
                <a16:creationId xmlns:a16="http://schemas.microsoft.com/office/drawing/2014/main" id="{EA0AA64D-82B6-4962-BDFD-B2BD4B53A827}"/>
              </a:ext>
            </a:extLst>
          </p:cNvPr>
          <p:cNvSpPr txBox="1"/>
          <p:nvPr/>
        </p:nvSpPr>
        <p:spPr>
          <a:xfrm>
            <a:off x="6480188" y="6220187"/>
            <a:ext cx="3611612" cy="461665"/>
          </a:xfrm>
          <a:prstGeom prst="rect">
            <a:avLst/>
          </a:prstGeom>
          <a:solidFill>
            <a:srgbClr val="E7E6E6"/>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Minion Pro" panose="02040503050306020203"/>
                <a:cs typeface="Calibri"/>
              </a:rPr>
              <a:t>Various spore stages of Canada thistle rust fungus</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Minion Pro" panose="02040503050306020203"/>
              </a:rPr>
              <a:t>Photo </a:t>
            </a:r>
            <a:r>
              <a:rPr kumimoji="0" lang="en-US" sz="1200" b="1" i="0" u="none" strike="noStrike" kern="0" cap="none" spc="0" normalizeH="0" baseline="0" noProof="0" dirty="0">
                <a:ln>
                  <a:noFill/>
                </a:ln>
                <a:solidFill>
                  <a:srgbClr val="000000"/>
                </a:solidFill>
                <a:effectLst/>
                <a:uLnTx/>
                <a:uFillTx/>
                <a:latin typeface="Minion Pro" panose="02040503050306020203"/>
              </a:rPr>
              <a:t>credit</a:t>
            </a:r>
            <a:r>
              <a:rPr kumimoji="0" lang="en-US" sz="1200" b="1" i="0" u="none" strike="noStrike" kern="0" cap="none" spc="0" normalizeH="0" baseline="0" noProof="0" dirty="0">
                <a:ln>
                  <a:noFill/>
                </a:ln>
                <a:solidFill>
                  <a:prstClr val="black"/>
                </a:solidFill>
                <a:effectLst/>
                <a:uLnTx/>
                <a:uFillTx/>
                <a:latin typeface="Minion Pro" panose="02040503050306020203"/>
              </a:rPr>
              <a:t>: NDDA</a:t>
            </a:r>
            <a:endParaRPr kumimoji="0" lang="en-US" sz="1800" b="0" i="0" u="none" strike="noStrike" kern="0" cap="none" spc="0" normalizeH="0" baseline="0" noProof="0" dirty="0">
              <a:ln>
                <a:noFill/>
              </a:ln>
              <a:solidFill>
                <a:prstClr val="black"/>
              </a:solidFill>
              <a:effectLst/>
              <a:uLnTx/>
              <a:uFillTx/>
              <a:latin typeface="Minion Pro" panose="02040503050306020203"/>
            </a:endParaRPr>
          </a:p>
        </p:txBody>
      </p:sp>
    </p:spTree>
    <p:extLst>
      <p:ext uri="{BB962C8B-B14F-4D97-AF65-F5344CB8AC3E}">
        <p14:creationId xmlns:p14="http://schemas.microsoft.com/office/powerpoint/2010/main" val="2000469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7">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5A1D87-3E7B-4400-8F19-FCDFF28DBD62}"/>
              </a:ext>
            </a:extLst>
          </p:cNvPr>
          <p:cNvSpPr>
            <a:spLocks noGrp="1"/>
          </p:cNvSpPr>
          <p:nvPr>
            <p:ph type="title"/>
          </p:nvPr>
        </p:nvSpPr>
        <p:spPr>
          <a:xfrm>
            <a:off x="1043950" y="1179151"/>
            <a:ext cx="3300646" cy="4463889"/>
          </a:xfrm>
        </p:spPr>
        <p:txBody>
          <a:bodyPr anchor="ctr">
            <a:normAutofit/>
          </a:bodyPr>
          <a:lstStyle/>
          <a:p>
            <a:r>
              <a:rPr lang="en-US">
                <a:latin typeface="Times New Roman" panose="02020603050405020304" pitchFamily="18" charset="0"/>
                <a:cs typeface="Times New Roman" panose="02020603050405020304" pitchFamily="18" charset="0"/>
              </a:rPr>
              <a:t>Surfactant Type/Use</a:t>
            </a:r>
          </a:p>
        </p:txBody>
      </p:sp>
      <p:sp>
        <p:nvSpPr>
          <p:cNvPr id="23" name="Isosceles Triangle 9">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cxnSp>
        <p:nvCxnSpPr>
          <p:cNvPr id="12" name="Straight Connector 11">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25" name="Content Placeholder 2">
            <a:extLst>
              <a:ext uri="{FF2B5EF4-FFF2-40B4-BE49-F238E27FC236}">
                <a16:creationId xmlns:a16="http://schemas.microsoft.com/office/drawing/2014/main" id="{F45445BB-2C9D-867B-8574-05E1D10E88B8}"/>
              </a:ext>
            </a:extLst>
          </p:cNvPr>
          <p:cNvGraphicFramePr>
            <a:graphicFrameLocks noGrp="1"/>
          </p:cNvGraphicFramePr>
          <p:nvPr>
            <p:ph idx="1"/>
            <p:extLst>
              <p:ext uri="{D42A27DB-BD31-4B8C-83A1-F6EECF244321}">
                <p14:modId xmlns:p14="http://schemas.microsoft.com/office/powerpoint/2010/main" val="1821050582"/>
              </p:ext>
            </p:extLst>
          </p:nvPr>
        </p:nvGraphicFramePr>
        <p:xfrm>
          <a:off x="4978918" y="1109145"/>
          <a:ext cx="6341016" cy="46039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Isosceles Triangle 13">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7545194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A1298EF-3B35-4E6D-B175-1DB9E89ED128}"/>
              </a:ext>
            </a:extLst>
          </p:cNvPr>
          <p:cNvSpPr>
            <a:spLocks noGrp="1"/>
          </p:cNvSpPr>
          <p:nvPr>
            <p:ph type="title"/>
          </p:nvPr>
        </p:nvSpPr>
        <p:spPr>
          <a:xfrm>
            <a:off x="677334" y="0"/>
            <a:ext cx="8596668" cy="457200"/>
          </a:xfrm>
        </p:spPr>
        <p:txBody>
          <a:bodyPr>
            <a:noAutofit/>
          </a:bodyPr>
          <a:lstStyle/>
          <a:p>
            <a:pPr algn="ctr"/>
            <a:r>
              <a:rPr lang="en-US" sz="2400" dirty="0"/>
              <a:t>Thistles (All)</a:t>
            </a:r>
          </a:p>
        </p:txBody>
      </p:sp>
      <p:sp>
        <p:nvSpPr>
          <p:cNvPr id="7" name="Content Placeholder 6">
            <a:extLst>
              <a:ext uri="{FF2B5EF4-FFF2-40B4-BE49-F238E27FC236}">
                <a16:creationId xmlns:a16="http://schemas.microsoft.com/office/drawing/2014/main" id="{DC4F224C-B23D-4693-BFC3-3B05DD6A15D3}"/>
              </a:ext>
            </a:extLst>
          </p:cNvPr>
          <p:cNvSpPr>
            <a:spLocks noGrp="1"/>
          </p:cNvSpPr>
          <p:nvPr>
            <p:ph sz="half" idx="2"/>
          </p:nvPr>
        </p:nvSpPr>
        <p:spPr>
          <a:xfrm>
            <a:off x="5089970" y="895351"/>
            <a:ext cx="5031206" cy="5743574"/>
          </a:xfrm>
        </p:spPr>
        <p:txBody>
          <a:bodyPr/>
          <a:lstStyle/>
          <a:p>
            <a:pPr marL="0" indent="0">
              <a:buNone/>
            </a:pPr>
            <a:endParaRPr lang="en-US" sz="1600" dirty="0"/>
          </a:p>
          <a:p>
            <a:pPr marL="0" indent="0">
              <a:buNone/>
            </a:pPr>
            <a:endParaRPr lang="en-US" sz="1600" dirty="0"/>
          </a:p>
          <a:p>
            <a:pPr marL="0" indent="0">
              <a:buNone/>
            </a:pPr>
            <a:endParaRPr lang="en-US" dirty="0"/>
          </a:p>
          <a:p>
            <a:pPr marL="0" indent="0">
              <a:buNone/>
            </a:pPr>
            <a:endParaRPr lang="en-US" dirty="0"/>
          </a:p>
          <a:p>
            <a:pPr marL="0" indent="0">
              <a:buNone/>
            </a:pPr>
            <a:endParaRPr lang="en-US" dirty="0"/>
          </a:p>
        </p:txBody>
      </p:sp>
      <p:pic>
        <p:nvPicPr>
          <p:cNvPr id="1026" name="Picture 2" descr="Canada Thistle Rosette">
            <a:extLst>
              <a:ext uri="{FF2B5EF4-FFF2-40B4-BE49-F238E27FC236}">
                <a16:creationId xmlns:a16="http://schemas.microsoft.com/office/drawing/2014/main" id="{FC903E5D-786D-4E6D-B984-5819D6AC8E65}"/>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55273" y="842966"/>
            <a:ext cx="2324100" cy="179069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canada thistle">
            <a:extLst>
              <a:ext uri="{FF2B5EF4-FFF2-40B4-BE49-F238E27FC236}">
                <a16:creationId xmlns:a16="http://schemas.microsoft.com/office/drawing/2014/main" id="{550ADF0A-31CD-4945-9B76-4FC024CF53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6522" y="862017"/>
            <a:ext cx="2247899" cy="179069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canada thistle">
            <a:extLst>
              <a:ext uri="{FF2B5EF4-FFF2-40B4-BE49-F238E27FC236}">
                <a16:creationId xmlns:a16="http://schemas.microsoft.com/office/drawing/2014/main" id="{96DB90C9-2CF3-49C7-93F9-84E2F3B69F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273" y="2728913"/>
            <a:ext cx="2324100" cy="179069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canada thistle">
            <a:extLst>
              <a:ext uri="{FF2B5EF4-FFF2-40B4-BE49-F238E27FC236}">
                <a16:creationId xmlns:a16="http://schemas.microsoft.com/office/drawing/2014/main" id="{6BCD3F36-79E4-4499-9DDB-5B704D1352F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44301" y="2728913"/>
            <a:ext cx="2247899" cy="179069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Musk Thistle Rosette">
            <a:extLst>
              <a:ext uri="{FF2B5EF4-FFF2-40B4-BE49-F238E27FC236}">
                <a16:creationId xmlns:a16="http://schemas.microsoft.com/office/drawing/2014/main" id="{2B49BD4C-18CC-454A-9E43-0431FF0F8E9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36876" y="846644"/>
            <a:ext cx="2694238" cy="174045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Image result for Bull Thistle Weed Identification">
            <a:extLst>
              <a:ext uri="{FF2B5EF4-FFF2-40B4-BE49-F238E27FC236}">
                <a16:creationId xmlns:a16="http://schemas.microsoft.com/office/drawing/2014/main" id="{43BDE378-EFFD-4F79-9CC4-F6192704405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36876" y="3059668"/>
            <a:ext cx="2064295" cy="201929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54BA35FB-A134-4235-83E1-7F313BF7EF50}"/>
              </a:ext>
            </a:extLst>
          </p:cNvPr>
          <p:cNvSpPr txBox="1"/>
          <p:nvPr/>
        </p:nvSpPr>
        <p:spPr>
          <a:xfrm>
            <a:off x="381000" y="457200"/>
            <a:ext cx="2009303" cy="369332"/>
          </a:xfrm>
          <a:prstGeom prst="rect">
            <a:avLst/>
          </a:prstGeom>
          <a:noFill/>
        </p:spPr>
        <p:txBody>
          <a:bodyPr wrap="square" rtlCol="0">
            <a:spAutoFit/>
          </a:bodyPr>
          <a:lstStyle/>
          <a:p>
            <a:r>
              <a:rPr lang="en-US" dirty="0"/>
              <a:t>Canada Thistle</a:t>
            </a:r>
          </a:p>
        </p:txBody>
      </p:sp>
      <p:sp>
        <p:nvSpPr>
          <p:cNvPr id="9" name="TextBox 8">
            <a:extLst>
              <a:ext uri="{FF2B5EF4-FFF2-40B4-BE49-F238E27FC236}">
                <a16:creationId xmlns:a16="http://schemas.microsoft.com/office/drawing/2014/main" id="{86CC283E-1788-4699-BA41-20462357D1E3}"/>
              </a:ext>
            </a:extLst>
          </p:cNvPr>
          <p:cNvSpPr txBox="1"/>
          <p:nvPr/>
        </p:nvSpPr>
        <p:spPr>
          <a:xfrm>
            <a:off x="5334001" y="457200"/>
            <a:ext cx="1788260" cy="369332"/>
          </a:xfrm>
          <a:prstGeom prst="rect">
            <a:avLst/>
          </a:prstGeom>
          <a:noFill/>
        </p:spPr>
        <p:txBody>
          <a:bodyPr wrap="square" rtlCol="0">
            <a:spAutoFit/>
          </a:bodyPr>
          <a:lstStyle/>
          <a:p>
            <a:r>
              <a:rPr lang="en-US" dirty="0"/>
              <a:t>Musk Thistle</a:t>
            </a:r>
          </a:p>
        </p:txBody>
      </p:sp>
      <p:pic>
        <p:nvPicPr>
          <p:cNvPr id="1038" name="Picture 14" descr="Image result for Bull Thistle Weed Identification">
            <a:extLst>
              <a:ext uri="{FF2B5EF4-FFF2-40B4-BE49-F238E27FC236}">
                <a16:creationId xmlns:a16="http://schemas.microsoft.com/office/drawing/2014/main" id="{217AF402-C385-4BC2-924D-A820C46D009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22261" y="3057539"/>
            <a:ext cx="1457325" cy="200025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72BC3220-16F9-4481-8A07-B173B5523492}"/>
              </a:ext>
            </a:extLst>
          </p:cNvPr>
          <p:cNvSpPr txBox="1"/>
          <p:nvPr/>
        </p:nvSpPr>
        <p:spPr>
          <a:xfrm>
            <a:off x="4975667" y="2728913"/>
            <a:ext cx="1582303" cy="369332"/>
          </a:xfrm>
          <a:prstGeom prst="rect">
            <a:avLst/>
          </a:prstGeom>
          <a:noFill/>
        </p:spPr>
        <p:txBody>
          <a:bodyPr wrap="square" rtlCol="0">
            <a:spAutoFit/>
          </a:bodyPr>
          <a:lstStyle/>
          <a:p>
            <a:r>
              <a:rPr lang="en-US" dirty="0"/>
              <a:t>Bull Thistle</a:t>
            </a:r>
          </a:p>
        </p:txBody>
      </p:sp>
      <p:pic>
        <p:nvPicPr>
          <p:cNvPr id="1040" name="Picture 16" descr="Image result for Bull Thistle Weed Identification">
            <a:extLst>
              <a:ext uri="{FF2B5EF4-FFF2-40B4-BE49-F238E27FC236}">
                <a16:creationId xmlns:a16="http://schemas.microsoft.com/office/drawing/2014/main" id="{C484EC13-B8FF-448F-B6F5-3981C8E0BE2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700676" y="3067068"/>
            <a:ext cx="2186399" cy="2019298"/>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Plumeless Thistle Rosette">
            <a:extLst>
              <a:ext uri="{FF2B5EF4-FFF2-40B4-BE49-F238E27FC236}">
                <a16:creationId xmlns:a16="http://schemas.microsoft.com/office/drawing/2014/main" id="{90D5A410-036A-453E-802D-E4F88108454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2796" y="5086365"/>
            <a:ext cx="4025829" cy="1704957"/>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CCDABBB5-74F3-4151-86CC-7F77F0E9A068}"/>
              </a:ext>
            </a:extLst>
          </p:cNvPr>
          <p:cNvSpPr txBox="1"/>
          <p:nvPr/>
        </p:nvSpPr>
        <p:spPr>
          <a:xfrm>
            <a:off x="212796" y="4614860"/>
            <a:ext cx="2229791" cy="369332"/>
          </a:xfrm>
          <a:prstGeom prst="rect">
            <a:avLst/>
          </a:prstGeom>
          <a:noFill/>
        </p:spPr>
        <p:txBody>
          <a:bodyPr wrap="square" rtlCol="0">
            <a:spAutoFit/>
          </a:bodyPr>
          <a:lstStyle/>
          <a:p>
            <a:r>
              <a:rPr lang="en-US" dirty="0"/>
              <a:t>Plumeless Thistle</a:t>
            </a:r>
          </a:p>
        </p:txBody>
      </p:sp>
      <p:pic>
        <p:nvPicPr>
          <p:cNvPr id="1046" name="Picture 22" descr="Plumeless Thistle Flower">
            <a:extLst>
              <a:ext uri="{FF2B5EF4-FFF2-40B4-BE49-F238E27FC236}">
                <a16:creationId xmlns:a16="http://schemas.microsoft.com/office/drawing/2014/main" id="{E39C9F00-4281-49F9-82BB-2CF9A1F0308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333877" y="5141128"/>
            <a:ext cx="3752848" cy="1497797"/>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Image result for plumeless thistle rosette photos">
            <a:extLst>
              <a:ext uri="{FF2B5EF4-FFF2-40B4-BE49-F238E27FC236}">
                <a16:creationId xmlns:a16="http://schemas.microsoft.com/office/drawing/2014/main" id="{22D51FFD-198F-40DB-B795-07CA9C3563B1}"/>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201720" y="5141128"/>
            <a:ext cx="3113980" cy="1471593"/>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Image result for Musk Thistle Weed">
            <a:extLst>
              <a:ext uri="{FF2B5EF4-FFF2-40B4-BE49-F238E27FC236}">
                <a16:creationId xmlns:a16="http://schemas.microsoft.com/office/drawing/2014/main" id="{90BBD84B-0263-47AB-ABE8-0669C286CEA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745417" y="857723"/>
            <a:ext cx="1528585" cy="17404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04669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F205330-0E4D-4641-A422-69DC2F4FC7B2}"/>
              </a:ext>
            </a:extLst>
          </p:cNvPr>
          <p:cNvSpPr txBox="1"/>
          <p:nvPr/>
        </p:nvSpPr>
        <p:spPr>
          <a:xfrm>
            <a:off x="228601" y="504825"/>
            <a:ext cx="9925049" cy="8802410"/>
          </a:xfrm>
          <a:prstGeom prst="rect">
            <a:avLst/>
          </a:prstGeom>
          <a:noFill/>
        </p:spPr>
        <p:txBody>
          <a:bodyPr wrap="square">
            <a:spAutoFit/>
          </a:bodyPr>
          <a:lstStyle/>
          <a:p>
            <a:pPr marL="0" indent="0">
              <a:buNone/>
            </a:pPr>
            <a:endParaRPr lang="en-US" sz="1800" b="1" u="sng" dirty="0">
              <a:latin typeface="Times New Roman" panose="02020603050405020304" pitchFamily="18" charset="0"/>
              <a:cs typeface="Times New Roman" panose="02020603050405020304" pitchFamily="18" charset="0"/>
            </a:endParaRPr>
          </a:p>
          <a:p>
            <a:pPr marL="0" indent="0">
              <a:buNone/>
            </a:pPr>
            <a:r>
              <a:rPr lang="en-US" sz="1800" b="1" u="sng" dirty="0">
                <a:latin typeface="Times New Roman" panose="02020603050405020304" pitchFamily="18" charset="0"/>
                <a:cs typeface="Times New Roman" panose="02020603050405020304" pitchFamily="18" charset="0"/>
              </a:rPr>
              <a:t>HighNoon or DuraCor Herbicides</a:t>
            </a:r>
          </a:p>
          <a:p>
            <a:pPr marL="0" indent="0">
              <a:buNone/>
            </a:pPr>
            <a:endParaRPr lang="en-US" sz="1800" b="1" u="sng" dirty="0">
              <a:latin typeface="Times New Roman" panose="02020603050405020304" pitchFamily="18" charset="0"/>
              <a:cs typeface="Times New Roman" panose="02020603050405020304" pitchFamily="18" charset="0"/>
            </a:endParaRPr>
          </a:p>
          <a:p>
            <a:pPr marL="0" indent="0">
              <a:buNone/>
            </a:pPr>
            <a:r>
              <a:rPr lang="en-US" sz="1600" b="1" dirty="0">
                <a:latin typeface="Times New Roman" panose="02020603050405020304" pitchFamily="18" charset="0"/>
                <a:cs typeface="Times New Roman" panose="02020603050405020304" pitchFamily="18" charset="0"/>
              </a:rPr>
              <a:t>Is a mixture of Milestone Herbicide (aminopyralid) and Rinskor Herbicide (florpyrauxifn-benzyl)</a:t>
            </a:r>
          </a:p>
          <a:p>
            <a:pPr marL="0" indent="0">
              <a:buNone/>
            </a:pPr>
            <a:endParaRPr lang="en-US" sz="1600" b="1" dirty="0">
              <a:latin typeface="Times New Roman" panose="02020603050405020304" pitchFamily="18" charset="0"/>
              <a:cs typeface="Times New Roman" panose="02020603050405020304" pitchFamily="18" charset="0"/>
            </a:endParaRPr>
          </a:p>
          <a:p>
            <a:pPr marL="0" indent="0">
              <a:buNone/>
            </a:pPr>
            <a:r>
              <a:rPr lang="en-US" sz="1600" b="1" dirty="0">
                <a:latin typeface="Times New Roman" panose="02020603050405020304" pitchFamily="18" charset="0"/>
                <a:cs typeface="Times New Roman" panose="02020603050405020304" pitchFamily="18" charset="0"/>
              </a:rPr>
              <a:t>Use sites include but not limited to </a:t>
            </a:r>
            <a:r>
              <a:rPr lang="en-US" sz="1600" dirty="0">
                <a:latin typeface="Times New Roman" panose="02020603050405020304" pitchFamily="18" charset="0"/>
                <a:cs typeface="Times New Roman" panose="02020603050405020304" pitchFamily="18" charset="0"/>
              </a:rPr>
              <a:t>– rights-a-ways, roadsides, utility and electric power rights-of ways, railroads, storage areas, military sites, airports, gravel pits, industrial sites, natural areas including campgrounds, parks, prairie management, trailheads and trails, recreation areas, wildlife openings, wildlife habitat and management areas, CRP sites, rangeland sites, permanent grass pasture  (including grasses grown for hay*), seasonally dry flood plains, deltas, marshes, prairie potholes or vernal pools including grazed areas in and around these sites.</a:t>
            </a:r>
          </a:p>
          <a:p>
            <a:pPr marL="0" indent="0">
              <a:buNone/>
            </a:pPr>
            <a:endParaRPr lang="en-US" sz="1600" dirty="0">
              <a:latin typeface="Times New Roman" panose="02020603050405020304" pitchFamily="18" charset="0"/>
              <a:cs typeface="Times New Roman" panose="02020603050405020304" pitchFamily="18" charset="0"/>
            </a:endParaRPr>
          </a:p>
          <a:p>
            <a:pPr marL="0" indent="0">
              <a:buNone/>
            </a:pPr>
            <a:r>
              <a:rPr lang="en-US" sz="1600" b="1" u="sng" dirty="0">
                <a:latin typeface="Times New Roman" panose="02020603050405020304" pitchFamily="18" charset="0"/>
                <a:cs typeface="Times New Roman" panose="02020603050405020304" pitchFamily="18" charset="0"/>
              </a:rPr>
              <a:t>DuraCor Herbicide does “NOT” have any right-a-way labeling </a:t>
            </a:r>
            <a:r>
              <a:rPr lang="en-US" sz="1600" dirty="0">
                <a:latin typeface="Times New Roman" panose="02020603050405020304" pitchFamily="18" charset="0"/>
                <a:cs typeface="Times New Roman" panose="02020603050405020304" pitchFamily="18" charset="0"/>
              </a:rPr>
              <a:t>other then a supplemental label allowing for limited right-a-way usage</a:t>
            </a:r>
          </a:p>
          <a:p>
            <a:pPr marL="0" indent="0">
              <a:buNone/>
            </a:pPr>
            <a:endParaRPr lang="en-US" sz="1600" dirty="0">
              <a:latin typeface="Times New Roman" panose="02020603050405020304" pitchFamily="18" charset="0"/>
              <a:cs typeface="Times New Roman" panose="02020603050405020304" pitchFamily="18" charset="0"/>
            </a:endParaRPr>
          </a:p>
          <a:p>
            <a:pPr marL="0" indent="0">
              <a:buNone/>
            </a:pPr>
            <a:r>
              <a:rPr lang="en-US" sz="1600" dirty="0">
                <a:latin typeface="Times New Roman" panose="02020603050405020304" pitchFamily="18" charset="0"/>
                <a:cs typeface="Times New Roman" panose="02020603050405020304" pitchFamily="18" charset="0"/>
              </a:rPr>
              <a:t>**Does have the aminopyralid hay and Manure use restrictions like the Milestone Herbicide (consult the label for these)</a:t>
            </a:r>
          </a:p>
          <a:p>
            <a:pPr marL="0" indent="0">
              <a:buNone/>
            </a:pPr>
            <a:endParaRPr lang="en-US" sz="1600" dirty="0">
              <a:latin typeface="Times New Roman" panose="02020603050405020304" pitchFamily="18" charset="0"/>
              <a:cs typeface="Times New Roman" panose="02020603050405020304" pitchFamily="18" charset="0"/>
            </a:endParaRPr>
          </a:p>
          <a:p>
            <a:pPr marL="0" indent="0">
              <a:buNone/>
            </a:pPr>
            <a:r>
              <a:rPr lang="en-US" sz="1600" dirty="0">
                <a:latin typeface="Times New Roman" panose="02020603050405020304" pitchFamily="18" charset="0"/>
                <a:cs typeface="Times New Roman" panose="02020603050405020304" pitchFamily="18" charset="0"/>
              </a:rPr>
              <a:t>Has no restrictions on grazing or grass hay harvesting after applications but they do </a:t>
            </a:r>
            <a:r>
              <a:rPr lang="en-US" sz="1600" b="1" u="sng" dirty="0">
                <a:latin typeface="Times New Roman" panose="02020603050405020304" pitchFamily="18" charset="0"/>
                <a:cs typeface="Times New Roman" panose="02020603050405020304" pitchFamily="18" charset="0"/>
              </a:rPr>
              <a:t>request waiting 14 days after applications </a:t>
            </a:r>
            <a:r>
              <a:rPr lang="en-US" sz="1600" dirty="0">
                <a:latin typeface="Times New Roman" panose="02020603050405020304" pitchFamily="18" charset="0"/>
                <a:cs typeface="Times New Roman" panose="02020603050405020304" pitchFamily="18" charset="0"/>
              </a:rPr>
              <a:t>on hay harvesting (time for the product to work on treated plants)</a:t>
            </a:r>
          </a:p>
          <a:p>
            <a:pPr marL="0" indent="0">
              <a:buNone/>
            </a:pPr>
            <a:endParaRPr lang="en-US" sz="1600" dirty="0">
              <a:latin typeface="Times New Roman" panose="02020603050405020304" pitchFamily="18" charset="0"/>
              <a:cs typeface="Times New Roman" panose="02020603050405020304" pitchFamily="18" charset="0"/>
            </a:endParaRPr>
          </a:p>
          <a:p>
            <a:pPr marL="0" indent="0">
              <a:buNone/>
            </a:pPr>
            <a:r>
              <a:rPr lang="en-US" sz="1600" dirty="0">
                <a:latin typeface="Times New Roman" panose="02020603050405020304" pitchFamily="18" charset="0"/>
                <a:cs typeface="Times New Roman" panose="02020603050405020304" pitchFamily="18" charset="0"/>
              </a:rPr>
              <a:t>Do not exceed 20 ounces per acre per year broadcast applications</a:t>
            </a:r>
          </a:p>
          <a:p>
            <a:pPr marL="0" indent="0">
              <a:buNone/>
            </a:pPr>
            <a:endParaRPr lang="en-US" sz="1600" dirty="0">
              <a:latin typeface="Times New Roman" panose="02020603050405020304" pitchFamily="18" charset="0"/>
              <a:cs typeface="Times New Roman" panose="02020603050405020304" pitchFamily="18" charset="0"/>
            </a:endParaRPr>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p:txBody>
      </p:sp>
      <p:sp>
        <p:nvSpPr>
          <p:cNvPr id="6" name="Title 5">
            <a:extLst>
              <a:ext uri="{FF2B5EF4-FFF2-40B4-BE49-F238E27FC236}">
                <a16:creationId xmlns:a16="http://schemas.microsoft.com/office/drawing/2014/main" id="{3DB7723E-1F99-4E85-B73C-45521CF933FD}"/>
              </a:ext>
            </a:extLst>
          </p:cNvPr>
          <p:cNvSpPr>
            <a:spLocks noGrp="1"/>
          </p:cNvSpPr>
          <p:nvPr>
            <p:ph type="title"/>
          </p:nvPr>
        </p:nvSpPr>
        <p:spPr>
          <a:xfrm>
            <a:off x="228600" y="171450"/>
            <a:ext cx="9172575" cy="676275"/>
          </a:xfrm>
        </p:spPr>
        <p:txBody>
          <a:bodyPr>
            <a:normAutofit fontScale="90000"/>
          </a:bodyPr>
          <a:lstStyle/>
          <a:p>
            <a:r>
              <a:rPr lang="en-US" sz="2200" dirty="0"/>
              <a:t>Canada Thistle, Musk Thistle, Bull Thistle, Plumeless – Herbicide Control</a:t>
            </a:r>
            <a:br>
              <a:rPr lang="en-US" sz="3600" dirty="0"/>
            </a:br>
            <a:endParaRPr lang="en-US" dirty="0"/>
          </a:p>
        </p:txBody>
      </p:sp>
    </p:spTree>
    <p:extLst>
      <p:ext uri="{BB962C8B-B14F-4D97-AF65-F5344CB8AC3E}">
        <p14:creationId xmlns:p14="http://schemas.microsoft.com/office/powerpoint/2010/main" val="28777501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931E89C-89FB-411C-B589-E379BBCD0A62}"/>
              </a:ext>
            </a:extLst>
          </p:cNvPr>
          <p:cNvSpPr txBox="1"/>
          <p:nvPr/>
        </p:nvSpPr>
        <p:spPr>
          <a:xfrm>
            <a:off x="200025" y="209550"/>
            <a:ext cx="8958262" cy="6247864"/>
          </a:xfrm>
          <a:prstGeom prst="rect">
            <a:avLst/>
          </a:prstGeom>
          <a:noFill/>
        </p:spPr>
        <p:txBody>
          <a:bodyPr wrap="square">
            <a:spAutoFit/>
          </a:bodyPr>
          <a:lstStyle/>
          <a:p>
            <a:pPr marL="0" indent="0">
              <a:buNone/>
            </a:pPr>
            <a:r>
              <a:rPr lang="en-US" sz="1600" b="1" dirty="0">
                <a:latin typeface="Times New Roman" panose="02020603050405020304" pitchFamily="18" charset="0"/>
                <a:cs typeface="Times New Roman" panose="02020603050405020304" pitchFamily="18" charset="0"/>
              </a:rPr>
              <a:t>HighNoon or DuraCor Herbicides </a:t>
            </a:r>
            <a:r>
              <a:rPr lang="en-US" sz="1600" dirty="0">
                <a:latin typeface="Times New Roman" panose="02020603050405020304" pitchFamily="18" charset="0"/>
                <a:cs typeface="Times New Roman" panose="02020603050405020304" pitchFamily="18" charset="0"/>
              </a:rPr>
              <a:t>can be used up to waters edge, </a:t>
            </a:r>
            <a:r>
              <a:rPr lang="en-US" sz="1600" b="1" dirty="0">
                <a:latin typeface="Times New Roman" panose="02020603050405020304" pitchFamily="18" charset="0"/>
                <a:cs typeface="Times New Roman" panose="02020603050405020304" pitchFamily="18" charset="0"/>
              </a:rPr>
              <a:t>“Do Not” </a:t>
            </a:r>
            <a:r>
              <a:rPr lang="en-US" sz="1600" dirty="0">
                <a:latin typeface="Times New Roman" panose="02020603050405020304" pitchFamily="18" charset="0"/>
                <a:cs typeface="Times New Roman" panose="02020603050405020304" pitchFamily="18" charset="0"/>
              </a:rPr>
              <a:t>apply directly to water or standing water, can not be used to treat vegetation standing in water</a:t>
            </a:r>
          </a:p>
          <a:p>
            <a:pPr marL="0" indent="0">
              <a:buNone/>
            </a:pPr>
            <a:endParaRPr lang="en-US" sz="1600" dirty="0">
              <a:latin typeface="Times New Roman" panose="02020603050405020304" pitchFamily="18" charset="0"/>
              <a:cs typeface="Times New Roman" panose="02020603050405020304" pitchFamily="18" charset="0"/>
            </a:endParaRPr>
          </a:p>
          <a:p>
            <a:pPr marL="0" indent="0">
              <a:buNone/>
            </a:pPr>
            <a:r>
              <a:rPr lang="en-US" sz="1600" dirty="0">
                <a:latin typeface="Times New Roman" panose="02020603050405020304" pitchFamily="18" charset="0"/>
                <a:cs typeface="Times New Roman" panose="02020603050405020304" pitchFamily="18" charset="0"/>
              </a:rPr>
              <a:t>Take precautions to minimize incidental overspray to the adjacent water</a:t>
            </a:r>
          </a:p>
          <a:p>
            <a:pPr marL="0" indent="0">
              <a:buNone/>
            </a:pPr>
            <a:endParaRPr lang="en-US" sz="1600" dirty="0">
              <a:latin typeface="Times New Roman" panose="02020603050405020304" pitchFamily="18" charset="0"/>
              <a:cs typeface="Times New Roman" panose="02020603050405020304" pitchFamily="18" charset="0"/>
            </a:endParaRPr>
          </a:p>
          <a:p>
            <a:pPr marL="0" indent="0">
              <a:buNone/>
            </a:pPr>
            <a:r>
              <a:rPr lang="en-US" sz="1600" dirty="0">
                <a:latin typeface="Times New Roman" panose="02020603050405020304" pitchFamily="18" charset="0"/>
                <a:cs typeface="Times New Roman" panose="02020603050405020304" pitchFamily="18" charset="0"/>
              </a:rPr>
              <a:t>Is permissible to treat target weeds within dry non-irrigation ditches and seasonally dry transitional areas between upland and lowland sites (such as flood plains, deltas, marshes, prairie potholes or vernal pools)</a:t>
            </a:r>
          </a:p>
          <a:p>
            <a:pPr marL="0" indent="0">
              <a:buNone/>
            </a:pPr>
            <a:r>
              <a:rPr lang="en-US" sz="1600" b="1" u="sng" dirty="0">
                <a:latin typeface="Times New Roman" panose="02020603050405020304" pitchFamily="18" charset="0"/>
                <a:cs typeface="Times New Roman" panose="02020603050405020304" pitchFamily="18" charset="0"/>
              </a:rPr>
              <a:t>But only if those sites are forecasted to remain dry for 2 weeks following applications.</a:t>
            </a:r>
          </a:p>
          <a:p>
            <a:pPr marL="0" indent="0">
              <a:buNone/>
            </a:pPr>
            <a:endParaRPr lang="en-US" sz="1600" b="1" dirty="0">
              <a:latin typeface="Times New Roman" panose="02020603050405020304" pitchFamily="18" charset="0"/>
              <a:cs typeface="Times New Roman" panose="02020603050405020304" pitchFamily="18" charset="0"/>
            </a:endParaRPr>
          </a:p>
          <a:p>
            <a:pPr marL="0" indent="0">
              <a:buNone/>
            </a:pPr>
            <a:r>
              <a:rPr lang="en-US" sz="1600" dirty="0">
                <a:latin typeface="Times New Roman" panose="02020603050405020304" pitchFamily="18" charset="0"/>
                <a:cs typeface="Times New Roman" panose="02020603050405020304" pitchFamily="18" charset="0"/>
              </a:rPr>
              <a:t>Use rates range from 12 to 20 ounces per acre for most all types of Thistle control with 16 ounces per acre being the most popular use rate (about 6 ounces Milestone equivalent)</a:t>
            </a:r>
          </a:p>
          <a:p>
            <a:pPr marL="0" indent="0">
              <a:buNone/>
            </a:pPr>
            <a:endParaRPr lang="en-US" sz="1600" dirty="0">
              <a:latin typeface="Times New Roman" panose="02020603050405020304" pitchFamily="18" charset="0"/>
              <a:cs typeface="Times New Roman" panose="02020603050405020304" pitchFamily="18" charset="0"/>
            </a:endParaRPr>
          </a:p>
          <a:p>
            <a:pPr marL="0" indent="0">
              <a:buNone/>
            </a:pPr>
            <a:r>
              <a:rPr lang="en-US" sz="1600" dirty="0">
                <a:latin typeface="Times New Roman" panose="02020603050405020304" pitchFamily="18" charset="0"/>
                <a:cs typeface="Times New Roman" panose="02020603050405020304" pitchFamily="18" charset="0"/>
              </a:rPr>
              <a:t>HighNoon or DuraCor Herbicides will also help to improve brush control on species such as Alder, Aspen, Blackberry, Boxelder, Cherry, Conifers, Cottonwood, Elm, Maple, Poplar, Oak, Hackberry, Russian and autumn Olive, Salt Cedar and others when added to your brush control mixes</a:t>
            </a:r>
          </a:p>
          <a:p>
            <a:pPr marL="0" indent="0">
              <a:buNone/>
            </a:pPr>
            <a:endParaRPr lang="en-US" sz="1600" dirty="0">
              <a:latin typeface="Times New Roman" panose="02020603050405020304" pitchFamily="18" charset="0"/>
              <a:cs typeface="Times New Roman" panose="02020603050405020304" pitchFamily="18" charset="0"/>
            </a:endParaRPr>
          </a:p>
          <a:p>
            <a:pPr marL="0" indent="0">
              <a:buNone/>
            </a:pPr>
            <a:r>
              <a:rPr lang="en-US" sz="1600" b="1" dirty="0">
                <a:latin typeface="Times New Roman" panose="02020603050405020304" pitchFamily="18" charset="0"/>
                <a:cs typeface="Times New Roman" panose="02020603050405020304" pitchFamily="18" charset="0"/>
              </a:rPr>
              <a:t>Additional Weeds </a:t>
            </a:r>
            <a:r>
              <a:rPr lang="en-US" sz="1600" dirty="0">
                <a:latin typeface="Times New Roman" panose="02020603050405020304" pitchFamily="18" charset="0"/>
                <a:cs typeface="Times New Roman" panose="02020603050405020304" pitchFamily="18" charset="0"/>
              </a:rPr>
              <a:t>– Palmer Amaranth (small plants), Teasel, Multiflora Rose, Japanese Knotweed, Poison Hemlock, Russian Knapweed, Perennial Sowthistle, Horse Nettle, Cocklebur, Wild Carrot, Buckhorn Plantain, Wild Sunflower</a:t>
            </a:r>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r>
              <a:rPr lang="en-US" sz="1600" dirty="0"/>
              <a:t> </a:t>
            </a:r>
          </a:p>
        </p:txBody>
      </p:sp>
    </p:spTree>
    <p:extLst>
      <p:ext uri="{BB962C8B-B14F-4D97-AF65-F5344CB8AC3E}">
        <p14:creationId xmlns:p14="http://schemas.microsoft.com/office/powerpoint/2010/main" val="6451959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66E7860-38A8-45AE-9E71-BFC18C298E47}"/>
              </a:ext>
            </a:extLst>
          </p:cNvPr>
          <p:cNvSpPr txBox="1"/>
          <p:nvPr/>
        </p:nvSpPr>
        <p:spPr>
          <a:xfrm>
            <a:off x="1" y="238125"/>
            <a:ext cx="11372850" cy="6494085"/>
          </a:xfrm>
          <a:prstGeom prst="rect">
            <a:avLst/>
          </a:prstGeom>
          <a:noFill/>
        </p:spPr>
        <p:txBody>
          <a:bodyPr wrap="square">
            <a:spAutoFit/>
          </a:bodyPr>
          <a:lstStyle/>
          <a:p>
            <a:pPr marL="0" indent="0">
              <a:buNone/>
            </a:pPr>
            <a:r>
              <a:rPr lang="en-US" sz="1600" b="1" u="sng" dirty="0">
                <a:latin typeface="Times New Roman" panose="02020603050405020304" pitchFamily="18" charset="0"/>
                <a:cs typeface="Times New Roman" panose="02020603050405020304" pitchFamily="18" charset="0"/>
              </a:rPr>
              <a:t>Use Rate for Bull, Musk and Plumeless Thistles</a:t>
            </a:r>
          </a:p>
          <a:p>
            <a:pPr marL="0" indent="0">
              <a:buNone/>
            </a:pPr>
            <a:endParaRPr lang="en-US" sz="1600" dirty="0">
              <a:latin typeface="Times New Roman" panose="02020603050405020304" pitchFamily="18" charset="0"/>
              <a:cs typeface="Times New Roman" panose="02020603050405020304" pitchFamily="18" charset="0"/>
            </a:endParaRPr>
          </a:p>
          <a:p>
            <a:pPr marL="0" indent="0">
              <a:buNone/>
            </a:pPr>
            <a:r>
              <a:rPr lang="en-US" sz="1600" b="1" dirty="0">
                <a:latin typeface="Times New Roman" panose="02020603050405020304" pitchFamily="18" charset="0"/>
                <a:cs typeface="Times New Roman" panose="02020603050405020304" pitchFamily="18" charset="0"/>
              </a:rPr>
              <a:t>HighNoon or DuraCor Herbicide</a:t>
            </a:r>
            <a:r>
              <a:rPr lang="en-US" sz="1600" dirty="0">
                <a:latin typeface="Times New Roman" panose="02020603050405020304" pitchFamily="18" charset="0"/>
                <a:cs typeface="Times New Roman" panose="02020603050405020304" pitchFamily="18" charset="0"/>
              </a:rPr>
              <a:t>		at 12 to 20 ounces per acre rates </a:t>
            </a:r>
          </a:p>
          <a:p>
            <a:pPr marL="0" indent="0">
              <a:buNone/>
            </a:pPr>
            <a:r>
              <a:rPr lang="en-US" sz="1600" b="1" dirty="0">
                <a:latin typeface="Times New Roman" panose="02020603050405020304" pitchFamily="18" charset="0"/>
                <a:cs typeface="Times New Roman" panose="02020603050405020304" pitchFamily="18" charset="0"/>
              </a:rPr>
              <a:t>Liberate Surfactant</a:t>
            </a:r>
            <a:r>
              <a:rPr lang="en-US" sz="1600" dirty="0">
                <a:latin typeface="Times New Roman" panose="02020603050405020304" pitchFamily="18" charset="0"/>
                <a:cs typeface="Times New Roman" panose="02020603050405020304" pitchFamily="18" charset="0"/>
              </a:rPr>
              <a:t>					at 1 quart per 100 gallons water</a:t>
            </a:r>
          </a:p>
          <a:p>
            <a:pPr marL="0" indent="0">
              <a:buNone/>
            </a:pPr>
            <a:endParaRPr lang="en-US" sz="1600" dirty="0">
              <a:latin typeface="Times New Roman" panose="02020603050405020304" pitchFamily="18" charset="0"/>
              <a:cs typeface="Times New Roman" panose="02020603050405020304" pitchFamily="18" charset="0"/>
            </a:endParaRPr>
          </a:p>
          <a:p>
            <a:pPr marL="0" indent="0">
              <a:buNone/>
            </a:pPr>
            <a:r>
              <a:rPr lang="en-US" sz="1600" dirty="0">
                <a:latin typeface="Times New Roman" panose="02020603050405020304" pitchFamily="18" charset="0"/>
                <a:cs typeface="Times New Roman" panose="02020603050405020304" pitchFamily="18" charset="0"/>
              </a:rPr>
              <a:t>In the spring to early summer to rosette or bolting plants or in the fall to seedlings and rosette plants, also apply </a:t>
            </a:r>
          </a:p>
          <a:p>
            <a:pPr marL="0" indent="0">
              <a:buNone/>
            </a:pPr>
            <a:r>
              <a:rPr lang="en-US" sz="1600" dirty="0">
                <a:latin typeface="Times New Roman" panose="02020603050405020304" pitchFamily="18" charset="0"/>
                <a:cs typeface="Times New Roman" panose="02020603050405020304" pitchFamily="18" charset="0"/>
              </a:rPr>
              <a:t>at 16 to 20 ounces per acre when plants are at late bolt through early flower growth stages </a:t>
            </a:r>
          </a:p>
          <a:p>
            <a:pPr lvl="3"/>
            <a:r>
              <a:rPr lang="en-US" sz="1600" dirty="0">
                <a:latin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cs typeface="Times New Roman" panose="02020603050405020304" pitchFamily="18" charset="0"/>
              </a:rPr>
              <a:t>and the addition of</a:t>
            </a:r>
          </a:p>
          <a:p>
            <a:pPr marL="0" indent="0">
              <a:buNone/>
            </a:pPr>
            <a:r>
              <a:rPr lang="en-US" sz="1600" b="1" dirty="0">
                <a:latin typeface="Times New Roman" panose="02020603050405020304" pitchFamily="18" charset="0"/>
                <a:cs typeface="Times New Roman" panose="02020603050405020304" pitchFamily="18" charset="0"/>
              </a:rPr>
              <a:t>Freelexx Herbicide </a:t>
            </a:r>
            <a:r>
              <a:rPr lang="en-US" sz="1600" dirty="0">
                <a:latin typeface="Times New Roman" panose="02020603050405020304" pitchFamily="18" charset="0"/>
                <a:cs typeface="Times New Roman" panose="02020603050405020304" pitchFamily="18" charset="0"/>
              </a:rPr>
              <a:t>at 1 quart (1 lb. ae) should be tank mixed with HighNoon or DuraCor Herbicides starting at late </a:t>
            </a:r>
          </a:p>
          <a:p>
            <a:pPr marL="0" indent="0">
              <a:buNone/>
            </a:pPr>
            <a:r>
              <a:rPr lang="en-US" sz="1600" dirty="0">
                <a:latin typeface="Times New Roman" panose="02020603050405020304" pitchFamily="18" charset="0"/>
                <a:cs typeface="Times New Roman" panose="02020603050405020304" pitchFamily="18" charset="0"/>
              </a:rPr>
              <a:t>bud stages to early flower stages on these plants to improve control (you gain Field Bindweed control with Freelexx added)</a:t>
            </a:r>
          </a:p>
          <a:p>
            <a:pPr marL="0" indent="0">
              <a:buNone/>
            </a:pPr>
            <a:endParaRPr lang="en-US" sz="1600" dirty="0">
              <a:latin typeface="Times New Roman" panose="02020603050405020304" pitchFamily="18" charset="0"/>
              <a:cs typeface="Times New Roman" panose="02020603050405020304" pitchFamily="18" charset="0"/>
            </a:endParaRPr>
          </a:p>
          <a:p>
            <a:pPr marL="0" indent="0">
              <a:buNone/>
            </a:pPr>
            <a:r>
              <a:rPr lang="en-US" sz="1600" b="1" u="sng" dirty="0">
                <a:latin typeface="Times New Roman" panose="02020603050405020304" pitchFamily="18" charset="0"/>
                <a:cs typeface="Times New Roman" panose="02020603050405020304" pitchFamily="18" charset="0"/>
              </a:rPr>
              <a:t>Use Rate for Canada Thistle</a:t>
            </a:r>
          </a:p>
          <a:p>
            <a:pPr marL="0" indent="0">
              <a:buNone/>
            </a:pPr>
            <a:endParaRPr lang="en-US" sz="1600" dirty="0">
              <a:latin typeface="Times New Roman" panose="02020603050405020304" pitchFamily="18" charset="0"/>
              <a:cs typeface="Times New Roman" panose="02020603050405020304" pitchFamily="18" charset="0"/>
            </a:endParaRPr>
          </a:p>
          <a:p>
            <a:pPr marL="0" indent="0">
              <a:buNone/>
            </a:pPr>
            <a:r>
              <a:rPr lang="en-US" sz="1600" b="1" dirty="0">
                <a:latin typeface="Times New Roman" panose="02020603050405020304" pitchFamily="18" charset="0"/>
                <a:cs typeface="Times New Roman" panose="02020603050405020304" pitchFamily="18" charset="0"/>
              </a:rPr>
              <a:t>HighNoon or DuraCor Herbicides</a:t>
            </a:r>
            <a:r>
              <a:rPr lang="en-US" sz="1600" dirty="0">
                <a:latin typeface="Times New Roman" panose="02020603050405020304" pitchFamily="18" charset="0"/>
                <a:cs typeface="Times New Roman" panose="02020603050405020304" pitchFamily="18" charset="0"/>
              </a:rPr>
              <a:t>		at 16 to 20 ounces per acre  (most are using 20 ounces per acre rate)</a:t>
            </a:r>
          </a:p>
          <a:p>
            <a:pPr marL="0" indent="0">
              <a:buNone/>
            </a:pPr>
            <a:r>
              <a:rPr lang="en-US" sz="1600" b="1" dirty="0">
                <a:latin typeface="Times New Roman" panose="02020603050405020304" pitchFamily="18" charset="0"/>
                <a:cs typeface="Times New Roman" panose="02020603050405020304" pitchFamily="18" charset="0"/>
              </a:rPr>
              <a:t>Liberate Surfactant</a:t>
            </a:r>
            <a:r>
              <a:rPr lang="en-US" sz="1600" dirty="0">
                <a:latin typeface="Times New Roman" panose="02020603050405020304" pitchFamily="18" charset="0"/>
                <a:cs typeface="Times New Roman" panose="02020603050405020304" pitchFamily="18" charset="0"/>
              </a:rPr>
              <a:t>					at 1 quart per 100 gallons water</a:t>
            </a:r>
          </a:p>
          <a:p>
            <a:pPr marL="0" indent="0">
              <a:buNone/>
            </a:pPr>
            <a:endParaRPr lang="en-US" sz="1600" dirty="0">
              <a:latin typeface="Times New Roman" panose="02020603050405020304" pitchFamily="18" charset="0"/>
              <a:cs typeface="Times New Roman" panose="02020603050405020304" pitchFamily="18" charset="0"/>
            </a:endParaRPr>
          </a:p>
          <a:p>
            <a:pPr marL="0" indent="0">
              <a:buNone/>
            </a:pPr>
            <a:r>
              <a:rPr lang="en-US" sz="1600" dirty="0">
                <a:latin typeface="Times New Roman" panose="02020603050405020304" pitchFamily="18" charset="0"/>
                <a:cs typeface="Times New Roman" panose="02020603050405020304" pitchFamily="18" charset="0"/>
              </a:rPr>
              <a:t>In spring after all plants have fully emerged (some plants at this time may be budding) up until the oldest plants are in </a:t>
            </a:r>
          </a:p>
          <a:p>
            <a:pPr marL="0" indent="0">
              <a:buNone/>
            </a:pPr>
            <a:r>
              <a:rPr lang="en-US" sz="1600" dirty="0">
                <a:latin typeface="Times New Roman" panose="02020603050405020304" pitchFamily="18" charset="0"/>
                <a:cs typeface="Times New Roman" panose="02020603050405020304" pitchFamily="18" charset="0"/>
              </a:rPr>
              <a:t>full flower stage, use the higher rates when applying to the flower stage</a:t>
            </a:r>
          </a:p>
          <a:p>
            <a:pPr marL="0" indent="0">
              <a:buNone/>
            </a:pPr>
            <a:endParaRPr lang="en-US" sz="1600" dirty="0">
              <a:latin typeface="Times New Roman" panose="02020603050405020304" pitchFamily="18" charset="0"/>
              <a:cs typeface="Times New Roman" panose="02020603050405020304" pitchFamily="18" charset="0"/>
            </a:endParaRPr>
          </a:p>
          <a:p>
            <a:pPr marL="0" indent="0">
              <a:buNone/>
            </a:pPr>
            <a:r>
              <a:rPr lang="en-US" sz="1600" dirty="0">
                <a:latin typeface="Times New Roman" panose="02020603050405020304" pitchFamily="18" charset="0"/>
                <a:cs typeface="Times New Roman" panose="02020603050405020304" pitchFamily="18" charset="0"/>
              </a:rPr>
              <a:t>HighNoon or DuraCor applications are also effective in the fall on new rosette and established plants before a killing frost</a:t>
            </a:r>
          </a:p>
          <a:p>
            <a:pPr marL="0" indent="0">
              <a:buNone/>
            </a:pPr>
            <a:endParaRPr lang="en-US" sz="1600" dirty="0">
              <a:latin typeface="Times New Roman" panose="02020603050405020304" pitchFamily="18" charset="0"/>
              <a:cs typeface="Times New Roman" panose="02020603050405020304" pitchFamily="18" charset="0"/>
            </a:endParaRPr>
          </a:p>
          <a:p>
            <a:pPr marL="0" indent="0">
              <a:buNone/>
            </a:pPr>
            <a:r>
              <a:rPr lang="en-US" sz="1600" dirty="0">
                <a:latin typeface="Times New Roman" panose="02020603050405020304" pitchFamily="18" charset="0"/>
                <a:cs typeface="Times New Roman" panose="02020603050405020304" pitchFamily="18" charset="0"/>
              </a:rPr>
              <a:t>Use higher rates on older/dense stands for longer residual control</a:t>
            </a:r>
          </a:p>
          <a:p>
            <a:pPr marL="0" indent="0">
              <a:buNone/>
            </a:pPr>
            <a:endParaRPr lang="en-US" sz="1600" dirty="0">
              <a:latin typeface="Times New Roman" panose="02020603050405020304" pitchFamily="18" charset="0"/>
              <a:cs typeface="Times New Roman" panose="02020603050405020304" pitchFamily="18" charset="0"/>
            </a:endParaRPr>
          </a:p>
          <a:p>
            <a:pPr marL="0" indent="0">
              <a:buNone/>
            </a:pPr>
            <a:r>
              <a:rPr lang="en-US" sz="1600" dirty="0">
                <a:latin typeface="Times New Roman" panose="02020603050405020304" pitchFamily="18" charset="0"/>
                <a:cs typeface="Times New Roman" panose="02020603050405020304" pitchFamily="18" charset="0"/>
              </a:rPr>
              <a:t>Spring and fall applications work well with HighNoon or DuraCor Herbicides</a:t>
            </a:r>
          </a:p>
          <a:p>
            <a:pPr marL="0" indent="0">
              <a:buNone/>
            </a:pPr>
            <a:endParaRPr lang="en-US" sz="1600" dirty="0"/>
          </a:p>
        </p:txBody>
      </p:sp>
    </p:spTree>
    <p:extLst>
      <p:ext uri="{BB962C8B-B14F-4D97-AF65-F5344CB8AC3E}">
        <p14:creationId xmlns:p14="http://schemas.microsoft.com/office/powerpoint/2010/main" val="25046039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AA5F8-4556-4993-93C1-B9F6F74DA8A2}"/>
              </a:ext>
            </a:extLst>
          </p:cNvPr>
          <p:cNvSpPr>
            <a:spLocks noGrp="1"/>
          </p:cNvSpPr>
          <p:nvPr>
            <p:ph type="title"/>
          </p:nvPr>
        </p:nvSpPr>
        <p:spPr>
          <a:xfrm>
            <a:off x="130630" y="120580"/>
            <a:ext cx="6913266" cy="472273"/>
          </a:xfrm>
        </p:spPr>
        <p:txBody>
          <a:bodyPr>
            <a:normAutofit/>
          </a:bodyPr>
          <a:lstStyle/>
          <a:p>
            <a:r>
              <a:rPr lang="en-US" sz="1600" dirty="0"/>
              <a:t>Canada Thistle, Musk Thistle, Bull Thistle, Plumeless – Herbicide Control</a:t>
            </a:r>
          </a:p>
        </p:txBody>
      </p:sp>
      <p:sp>
        <p:nvSpPr>
          <p:cNvPr id="3" name="Content Placeholder 2">
            <a:extLst>
              <a:ext uri="{FF2B5EF4-FFF2-40B4-BE49-F238E27FC236}">
                <a16:creationId xmlns:a16="http://schemas.microsoft.com/office/drawing/2014/main" id="{819303B0-48F1-4598-BF8B-C72E2EBF2121}"/>
              </a:ext>
            </a:extLst>
          </p:cNvPr>
          <p:cNvSpPr>
            <a:spLocks noGrp="1"/>
          </p:cNvSpPr>
          <p:nvPr>
            <p:ph idx="1"/>
          </p:nvPr>
        </p:nvSpPr>
        <p:spPr>
          <a:xfrm>
            <a:off x="130629" y="592853"/>
            <a:ext cx="10239269" cy="5858189"/>
          </a:xfrm>
        </p:spPr>
        <p:txBody>
          <a:bodyPr/>
          <a:lstStyle/>
          <a:p>
            <a:pPr marL="0" indent="0">
              <a:buNone/>
            </a:pPr>
            <a:r>
              <a:rPr lang="en-US" b="1" dirty="0"/>
              <a:t>Milestone Herbicide</a:t>
            </a:r>
            <a:r>
              <a:rPr lang="en-US" dirty="0"/>
              <a:t>		at 5 to 7 ounces per acre </a:t>
            </a:r>
          </a:p>
          <a:p>
            <a:pPr marL="0" indent="0">
              <a:buNone/>
            </a:pPr>
            <a:r>
              <a:rPr lang="en-US" b="1" dirty="0"/>
              <a:t>Liberate Surfactant </a:t>
            </a:r>
            <a:r>
              <a:rPr lang="en-US" dirty="0"/>
              <a:t>		at 1 quart per 100 gallons water</a:t>
            </a:r>
          </a:p>
          <a:p>
            <a:pPr marL="0" indent="0">
              <a:buNone/>
            </a:pPr>
            <a:endParaRPr lang="en-US" dirty="0"/>
          </a:p>
          <a:p>
            <a:pPr marL="0" indent="0">
              <a:buNone/>
            </a:pPr>
            <a:r>
              <a:rPr lang="en-US" dirty="0"/>
              <a:t>Addition of </a:t>
            </a:r>
            <a:r>
              <a:rPr lang="en-US" b="1" dirty="0"/>
              <a:t>Freelexx Herbicide </a:t>
            </a:r>
            <a:r>
              <a:rPr lang="en-US" dirty="0"/>
              <a:t>at 1 quart per acre can improve control on bolted and flowered plants</a:t>
            </a:r>
          </a:p>
          <a:p>
            <a:pPr marL="0" indent="0">
              <a:buNone/>
            </a:pPr>
            <a:r>
              <a:rPr lang="en-US" dirty="0"/>
              <a:t>Greater than 10 gallons per acre is recommended for application rates for best control</a:t>
            </a:r>
          </a:p>
          <a:p>
            <a:pPr marL="0" indent="0">
              <a:buNone/>
            </a:pPr>
            <a:endParaRPr lang="en-US" dirty="0"/>
          </a:p>
          <a:p>
            <a:pPr marL="0" indent="0">
              <a:buNone/>
            </a:pPr>
            <a:r>
              <a:rPr lang="en-US" dirty="0"/>
              <a:t>Can be used to waters edge, do not apply directly to water or weeds standing in water, take precautions to minimize incidental overspray to adjacent water</a:t>
            </a:r>
          </a:p>
          <a:p>
            <a:pPr marL="0" indent="0">
              <a:buNone/>
            </a:pPr>
            <a:endParaRPr lang="en-US" dirty="0"/>
          </a:p>
          <a:p>
            <a:pPr marL="0" indent="0">
              <a:buNone/>
            </a:pPr>
            <a:r>
              <a:rPr lang="en-US" dirty="0"/>
              <a:t>While it does have some limited tree safety, I would not recommend overall spraying in tree belts or around trees and shrubs, Pines, Spruces, Hackberry’s and all legume species can be damaged or killed.</a:t>
            </a:r>
          </a:p>
        </p:txBody>
      </p:sp>
    </p:spTree>
    <p:extLst>
      <p:ext uri="{BB962C8B-B14F-4D97-AF65-F5344CB8AC3E}">
        <p14:creationId xmlns:p14="http://schemas.microsoft.com/office/powerpoint/2010/main" val="41432095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E36B570-5F89-471B-BECF-F8847AC899A0}"/>
              </a:ext>
            </a:extLst>
          </p:cNvPr>
          <p:cNvSpPr txBox="1"/>
          <p:nvPr/>
        </p:nvSpPr>
        <p:spPr>
          <a:xfrm>
            <a:off x="425302" y="521660"/>
            <a:ext cx="9683741" cy="6124754"/>
          </a:xfrm>
          <a:prstGeom prst="rect">
            <a:avLst/>
          </a:prstGeom>
          <a:noFill/>
        </p:spPr>
        <p:txBody>
          <a:bodyPr wrap="none" rtlCol="0">
            <a:spAutoFit/>
          </a:bodyPr>
          <a:lstStyle/>
          <a:p>
            <a:r>
              <a:rPr lang="en-US" b="1" dirty="0">
                <a:latin typeface="Times New Roman" panose="02020603050405020304" pitchFamily="18" charset="0"/>
                <a:cs typeface="Times New Roman" panose="02020603050405020304" pitchFamily="18" charset="0"/>
              </a:rPr>
              <a:t>Canada Thistle, Musk Thistle, Bull Thistle, Plumeless Thistle</a:t>
            </a:r>
          </a:p>
          <a:p>
            <a:endParaRPr lang="en-US"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Transline Herbicide </a:t>
            </a:r>
          </a:p>
          <a:p>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Use sites include but not limited to – non-crop sites, forest sites, industrial manufacturing and </a:t>
            </a:r>
          </a:p>
          <a:p>
            <a:r>
              <a:rPr lang="en-US" dirty="0">
                <a:latin typeface="Times New Roman" panose="02020603050405020304" pitchFamily="18" charset="0"/>
                <a:cs typeface="Times New Roman" panose="02020603050405020304" pitchFamily="18" charset="0"/>
              </a:rPr>
              <a:t>storage sites, rights-of-way such as roadsides, utility, railroads, wildlife openings, tree plantations,</a:t>
            </a:r>
          </a:p>
          <a:p>
            <a:r>
              <a:rPr lang="en-US" dirty="0">
                <a:latin typeface="Times New Roman" panose="02020603050405020304" pitchFamily="18" charset="0"/>
                <a:cs typeface="Times New Roman" panose="02020603050405020304" pitchFamily="18" charset="0"/>
              </a:rPr>
              <a:t>Range and permanent grass pastures including grazed areas on these sites.</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Can be used to waters edge but </a:t>
            </a:r>
            <a:r>
              <a:rPr lang="en-US" b="1" dirty="0">
                <a:latin typeface="Times New Roman" panose="02020603050405020304" pitchFamily="18" charset="0"/>
                <a:cs typeface="Times New Roman" panose="02020603050405020304" pitchFamily="18" charset="0"/>
              </a:rPr>
              <a:t>“DO NOT” </a:t>
            </a:r>
            <a:r>
              <a:rPr lang="en-US" dirty="0">
                <a:latin typeface="Times New Roman" panose="02020603050405020304" pitchFamily="18" charset="0"/>
                <a:cs typeface="Times New Roman" panose="02020603050405020304" pitchFamily="18" charset="0"/>
              </a:rPr>
              <a:t>apply directly to water, to areas where surface water is</a:t>
            </a:r>
          </a:p>
          <a:p>
            <a:r>
              <a:rPr lang="en-US" dirty="0">
                <a:latin typeface="Times New Roman" panose="02020603050405020304" pitchFamily="18" charset="0"/>
                <a:cs typeface="Times New Roman" panose="02020603050405020304" pitchFamily="18" charset="0"/>
              </a:rPr>
              <a:t>Present, or to intertidal areas below the mean high-water mark.</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Has no haying or grazing restrictions when used at labeled rates</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Has supplemental labeling for use in, around and over the top applications on many tree species</a:t>
            </a:r>
          </a:p>
          <a:p>
            <a:r>
              <a:rPr lang="en-US" dirty="0">
                <a:latin typeface="Times New Roman" panose="02020603050405020304" pitchFamily="18" charset="0"/>
                <a:cs typeface="Times New Roman" panose="02020603050405020304" pitchFamily="18" charset="0"/>
              </a:rPr>
              <a:t>(</a:t>
            </a:r>
            <a:r>
              <a:rPr lang="en-US" sz="1400" dirty="0">
                <a:latin typeface="Times New Roman" panose="02020603050405020304" pitchFamily="18" charset="0"/>
                <a:cs typeface="Times New Roman" panose="02020603050405020304" pitchFamily="18" charset="0"/>
              </a:rPr>
              <a:t>Ponderosa Pine, Scotch Pine, White Pine, Norway Spruce, Douglas Fir, Eastern and Western Red Cedar, White Spruce, Green Ash,</a:t>
            </a:r>
          </a:p>
          <a:p>
            <a:r>
              <a:rPr lang="en-US" sz="1400" dirty="0">
                <a:latin typeface="Times New Roman" panose="02020603050405020304" pitchFamily="18" charset="0"/>
                <a:cs typeface="Times New Roman" panose="02020603050405020304" pitchFamily="18" charset="0"/>
              </a:rPr>
              <a:t>White Ash, Choke Cherry, Cherry, Cottonwood, Crab Apple, Hackberry, Sugar Maple, Bur Oak, Red Oak, White Oak, </a:t>
            </a:r>
          </a:p>
          <a:p>
            <a:r>
              <a:rPr lang="en-US" sz="1400" dirty="0">
                <a:latin typeface="Times New Roman" panose="02020603050405020304" pitchFamily="18" charset="0"/>
                <a:cs typeface="Times New Roman" panose="02020603050405020304" pitchFamily="18" charset="0"/>
              </a:rPr>
              <a:t>Russian Olive, Sumac, Black Walnut and many more)</a:t>
            </a: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Do Not apply around or under legume species of trees or shrubs and is very active on legume </a:t>
            </a:r>
          </a:p>
          <a:p>
            <a:r>
              <a:rPr lang="en-US" dirty="0">
                <a:latin typeface="Times New Roman" panose="02020603050405020304" pitchFamily="18" charset="0"/>
                <a:cs typeface="Times New Roman" panose="02020603050405020304" pitchFamily="18" charset="0"/>
              </a:rPr>
              <a:t>species of plants</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76546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260B9E1-FD95-404A-B028-3294D7DBBD43}"/>
              </a:ext>
            </a:extLst>
          </p:cNvPr>
          <p:cNvSpPr txBox="1"/>
          <p:nvPr/>
        </p:nvSpPr>
        <p:spPr>
          <a:xfrm>
            <a:off x="171450" y="228600"/>
            <a:ext cx="10039350" cy="6001643"/>
          </a:xfrm>
          <a:prstGeom prst="rect">
            <a:avLst/>
          </a:prstGeom>
          <a:noFill/>
        </p:spPr>
        <p:txBody>
          <a:bodyPr wrap="square">
            <a:spAutoFit/>
          </a:bodyPr>
          <a:lstStyle/>
          <a:p>
            <a:r>
              <a:rPr lang="en-US" sz="1600" b="1" dirty="0">
                <a:latin typeface="Times New Roman" panose="02020603050405020304" pitchFamily="18" charset="0"/>
                <a:cs typeface="Times New Roman" panose="02020603050405020304" pitchFamily="18" charset="0"/>
              </a:rPr>
              <a:t>Use Rates for Canada Thistle, Musk Thistle, Bull Thistle, Plumeless Thistle</a:t>
            </a:r>
          </a:p>
          <a:p>
            <a:endParaRPr lang="en-US" sz="1600" b="1"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Transline Herbicide			</a:t>
            </a:r>
            <a:r>
              <a:rPr lang="en-US" sz="1600" dirty="0">
                <a:latin typeface="Times New Roman" panose="02020603050405020304" pitchFamily="18" charset="0"/>
                <a:cs typeface="Times New Roman" panose="02020603050405020304" pitchFamily="18" charset="0"/>
              </a:rPr>
              <a:t>at 12 to 21 ounces per acre</a:t>
            </a:r>
          </a:p>
          <a:p>
            <a:r>
              <a:rPr lang="en-US" sz="1600" b="1" dirty="0">
                <a:latin typeface="Times New Roman" panose="02020603050405020304" pitchFamily="18" charset="0"/>
                <a:cs typeface="Times New Roman" panose="02020603050405020304" pitchFamily="18" charset="0"/>
              </a:rPr>
              <a:t>Liberate Surfactant</a:t>
            </a:r>
            <a:r>
              <a:rPr lang="en-US" sz="1600" dirty="0">
                <a:latin typeface="Times New Roman" panose="02020603050405020304" pitchFamily="18" charset="0"/>
                <a:cs typeface="Times New Roman" panose="02020603050405020304" pitchFamily="18" charset="0"/>
              </a:rPr>
              <a:t>			at 1 quart per 100 gallons water</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Non-Ionic surfactant should be added at 1 to 2 quarts per 100 gallons water (Liberate Surfactant)</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Lower labeled rates can be used when weeds are no larger than 3” to 6” tall</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Higher labeled rates should be used on these weeds listed above; </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Canada Thistle should be at 16 to 21 ounces per acre rates when it is the primary weed for control</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If you are dealing with Canada Thistle or any of these thistles in tree belts than Transline Herbicide could be a good choice here</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Would be a safer choice in this situation than Milestone, HighNoon or DuraCor Herbicides</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Again, watch applications around or under legume species of trees and shrubs</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Additional Weeds </a:t>
            </a:r>
            <a:r>
              <a:rPr lang="en-US" sz="1600" dirty="0">
                <a:latin typeface="Times New Roman" panose="02020603050405020304" pitchFamily="18" charset="0"/>
                <a:cs typeface="Times New Roman" panose="02020603050405020304" pitchFamily="18" charset="0"/>
              </a:rPr>
              <a:t>– Russian Knapweed, Perennial Sowthistle, Common Teasel</a:t>
            </a: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61201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7080CFC-9072-403C-BF1F-5B81A7F58E93}"/>
              </a:ext>
            </a:extLst>
          </p:cNvPr>
          <p:cNvSpPr txBox="1"/>
          <p:nvPr/>
        </p:nvSpPr>
        <p:spPr>
          <a:xfrm>
            <a:off x="161925" y="200025"/>
            <a:ext cx="8996362" cy="6124754"/>
          </a:xfrm>
          <a:prstGeom prst="rect">
            <a:avLst/>
          </a:prstGeom>
          <a:noFill/>
        </p:spPr>
        <p:txBody>
          <a:bodyPr wrap="square">
            <a:spAutoFit/>
          </a:bodyPr>
          <a:lstStyle/>
          <a:p>
            <a:r>
              <a:rPr lang="en-US" sz="1800" b="1" dirty="0">
                <a:latin typeface="Times New Roman" panose="02020603050405020304" pitchFamily="18" charset="0"/>
                <a:cs typeface="Times New Roman" panose="02020603050405020304" pitchFamily="18" charset="0"/>
              </a:rPr>
              <a:t>Use Rates for Canada Thistle, Musk Thistle, Bull Thistle, Plumeless Thistle</a:t>
            </a:r>
          </a:p>
          <a:p>
            <a:endParaRPr lang="en-US" b="1" dirty="0">
              <a:latin typeface="Times New Roman" panose="02020603050405020304" pitchFamily="18" charset="0"/>
              <a:cs typeface="Times New Roman" panose="02020603050405020304" pitchFamily="18" charset="0"/>
            </a:endParaRPr>
          </a:p>
          <a:p>
            <a:r>
              <a:rPr lang="en-US" sz="1800" b="1" dirty="0">
                <a:latin typeface="Times New Roman" panose="02020603050405020304" pitchFamily="18" charset="0"/>
                <a:cs typeface="Times New Roman" panose="02020603050405020304" pitchFamily="18" charset="0"/>
              </a:rPr>
              <a:t>Aquatic Sites or Wetland Type Sites</a:t>
            </a:r>
          </a:p>
          <a:p>
            <a:endParaRPr lang="en-US" b="1"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If applying close to or around water or wetland sites and are concerned about hitting the waters than you might consider one of the following programs</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Freelexx Herbicide</a:t>
            </a:r>
            <a:r>
              <a:rPr lang="en-US" sz="1600" dirty="0">
                <a:latin typeface="Times New Roman" panose="02020603050405020304" pitchFamily="18" charset="0"/>
                <a:cs typeface="Times New Roman" panose="02020603050405020304" pitchFamily="18" charset="0"/>
              </a:rPr>
              <a:t>			at 2 quarts per acre (has aquatic labeling)</a:t>
            </a:r>
          </a:p>
          <a:p>
            <a:r>
              <a:rPr lang="en-US" sz="1600" b="1" dirty="0">
                <a:latin typeface="Times New Roman" panose="02020603050405020304" pitchFamily="18" charset="0"/>
                <a:cs typeface="Times New Roman" panose="02020603050405020304" pitchFamily="18" charset="0"/>
              </a:rPr>
              <a:t>Liberate Surfactant</a:t>
            </a:r>
            <a:r>
              <a:rPr lang="en-US" sz="1600" dirty="0">
                <a:latin typeface="Times New Roman" panose="02020603050405020304" pitchFamily="18" charset="0"/>
                <a:cs typeface="Times New Roman" panose="02020603050405020304" pitchFamily="18" charset="0"/>
              </a:rPr>
              <a:t>			at 1 quart per 100 gallons water (has aquatic labeling)</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Freelexx does have a very good aquatic label section in it’s label.</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Opensight Herbicide</a:t>
            </a:r>
            <a:r>
              <a:rPr lang="en-US" sz="1600" dirty="0">
                <a:latin typeface="Times New Roman" panose="02020603050405020304" pitchFamily="18" charset="0"/>
                <a:cs typeface="Times New Roman" panose="02020603050405020304" pitchFamily="18" charset="0"/>
              </a:rPr>
              <a:t>			at 3.3 ounces per acre</a:t>
            </a:r>
          </a:p>
          <a:p>
            <a:r>
              <a:rPr lang="en-US" sz="1600" dirty="0">
                <a:latin typeface="Times New Roman" panose="02020603050405020304" pitchFamily="18" charset="0"/>
                <a:cs typeface="Times New Roman" panose="02020603050405020304" pitchFamily="18" charset="0"/>
              </a:rPr>
              <a:t>Pre-Mix of Milestone Herbicide and MSM Herbicide (Escort)</a:t>
            </a:r>
          </a:p>
          <a:p>
            <a:r>
              <a:rPr lang="en-US" sz="1600" b="1" dirty="0">
                <a:latin typeface="Times New Roman" panose="02020603050405020304" pitchFamily="18" charset="0"/>
                <a:cs typeface="Times New Roman" panose="02020603050405020304" pitchFamily="18" charset="0"/>
              </a:rPr>
              <a:t>Liberate Surfactant</a:t>
            </a:r>
            <a:r>
              <a:rPr lang="en-US" sz="1600" dirty="0">
                <a:latin typeface="Times New Roman" panose="02020603050405020304" pitchFamily="18" charset="0"/>
                <a:cs typeface="Times New Roman" panose="02020603050405020304" pitchFamily="18" charset="0"/>
              </a:rPr>
              <a:t>			at 1 quart per 100 gallons water</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Opensight has a unique paragraph in it’s label</a:t>
            </a:r>
          </a:p>
          <a:p>
            <a:endParaRPr lang="en-US" sz="1600" b="1"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It is permissible to treat non-irrigation ditch banks, seasonally dry wetlands (such as flood plains, deltas, marshes, swamps, or bogs), and transitional areas between upland and lowland sites only when dry. </a:t>
            </a:r>
            <a:r>
              <a:rPr lang="en-US" sz="1600" b="1" dirty="0">
                <a:solidFill>
                  <a:srgbClr val="FF0000"/>
                </a:solidFill>
                <a:latin typeface="Times New Roman" panose="02020603050405020304" pitchFamily="18" charset="0"/>
                <a:cs typeface="Times New Roman" panose="02020603050405020304" pitchFamily="18" charset="0"/>
              </a:rPr>
              <a:t>Opensight can be used to waters edge, </a:t>
            </a:r>
            <a:r>
              <a:rPr lang="en-US" sz="1600" b="1" u="sng" dirty="0">
                <a:latin typeface="Times New Roman" panose="02020603050405020304" pitchFamily="18" charset="0"/>
                <a:cs typeface="Times New Roman" panose="02020603050405020304" pitchFamily="18" charset="0"/>
              </a:rPr>
              <a:t>DO NOT </a:t>
            </a:r>
            <a:r>
              <a:rPr lang="en-US" sz="1600" b="1" dirty="0">
                <a:solidFill>
                  <a:srgbClr val="FF0000"/>
                </a:solidFill>
                <a:latin typeface="Times New Roman" panose="02020603050405020304" pitchFamily="18" charset="0"/>
                <a:cs typeface="Times New Roman" panose="02020603050405020304" pitchFamily="18" charset="0"/>
              </a:rPr>
              <a:t>apply directly to water and take precautions to minimize overspray to open water when treating target vegetation </a:t>
            </a:r>
            <a:r>
              <a:rPr lang="en-US" sz="1600" b="1" u="sng" dirty="0">
                <a:latin typeface="Times New Roman" panose="02020603050405020304" pitchFamily="18" charset="0"/>
                <a:cs typeface="Times New Roman" panose="02020603050405020304" pitchFamily="18" charset="0"/>
              </a:rPr>
              <a:t>in </a:t>
            </a:r>
            <a:r>
              <a:rPr lang="en-US" sz="1600" b="1" dirty="0">
                <a:solidFill>
                  <a:srgbClr val="FF0000"/>
                </a:solidFill>
                <a:latin typeface="Times New Roman" panose="02020603050405020304" pitchFamily="18" charset="0"/>
                <a:cs typeface="Times New Roman" panose="02020603050405020304" pitchFamily="18" charset="0"/>
              </a:rPr>
              <a:t>and around non-flowing, quiescent, or transient water. When making applications to control unwanted plants on banks or shorelines of flowing water, </a:t>
            </a:r>
            <a:r>
              <a:rPr lang="en-US" sz="1600" b="1" u="sng" dirty="0">
                <a:latin typeface="Times New Roman" panose="02020603050405020304" pitchFamily="18" charset="0"/>
                <a:cs typeface="Times New Roman" panose="02020603050405020304" pitchFamily="18" charset="0"/>
              </a:rPr>
              <a:t>minimize overspray to open water.</a:t>
            </a:r>
          </a:p>
        </p:txBody>
      </p:sp>
    </p:spTree>
    <p:extLst>
      <p:ext uri="{BB962C8B-B14F-4D97-AF65-F5344CB8AC3E}">
        <p14:creationId xmlns:p14="http://schemas.microsoft.com/office/powerpoint/2010/main" val="1129514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071BD8-AE84-42EF-8E6C-34FA8A5D7FAB}"/>
              </a:ext>
            </a:extLst>
          </p:cNvPr>
          <p:cNvSpPr txBox="1"/>
          <p:nvPr/>
        </p:nvSpPr>
        <p:spPr>
          <a:xfrm>
            <a:off x="123825" y="104776"/>
            <a:ext cx="9034462" cy="4955203"/>
          </a:xfrm>
          <a:prstGeom prst="rect">
            <a:avLst/>
          </a:prstGeom>
          <a:noFill/>
        </p:spPr>
        <p:txBody>
          <a:bodyPr wrap="square">
            <a:spAutoFit/>
          </a:bodyPr>
          <a:lstStyle/>
          <a:p>
            <a:r>
              <a:rPr lang="en-US" sz="1800" b="1" dirty="0">
                <a:latin typeface="Times New Roman" panose="02020603050405020304" pitchFamily="18" charset="0"/>
                <a:cs typeface="Times New Roman" panose="02020603050405020304" pitchFamily="18" charset="0"/>
              </a:rPr>
              <a:t>Use Rates for Canada Thistle, Musk Thistle, Bull Thistle, Plumeless Thistle</a:t>
            </a:r>
          </a:p>
          <a:p>
            <a:endParaRPr lang="en-US" b="1" dirty="0">
              <a:latin typeface="Times New Roman" panose="02020603050405020304" pitchFamily="18" charset="0"/>
              <a:cs typeface="Times New Roman" panose="02020603050405020304" pitchFamily="18" charset="0"/>
            </a:endParaRPr>
          </a:p>
          <a:p>
            <a:r>
              <a:rPr lang="en-US" sz="1800" b="1" dirty="0">
                <a:latin typeface="Times New Roman" panose="02020603050405020304" pitchFamily="18" charset="0"/>
                <a:cs typeface="Times New Roman" panose="02020603050405020304" pitchFamily="18" charset="0"/>
              </a:rPr>
              <a:t>Aquatic Sites or Wetland Type Sites</a:t>
            </a:r>
          </a:p>
          <a:p>
            <a:endParaRPr lang="en-US" b="1" dirty="0">
              <a:latin typeface="Times New Roman" panose="02020603050405020304" pitchFamily="18" charset="0"/>
              <a:cs typeface="Times New Roman" panose="02020603050405020304" pitchFamily="18" charset="0"/>
            </a:endParaRPr>
          </a:p>
          <a:p>
            <a:r>
              <a:rPr lang="en-US" sz="1600" b="1" u="sng" dirty="0">
                <a:latin typeface="Times New Roman" panose="02020603050405020304" pitchFamily="18" charset="0"/>
                <a:cs typeface="Times New Roman" panose="02020603050405020304" pitchFamily="18" charset="0"/>
              </a:rPr>
              <a:t>AquaSweep Herbicide </a:t>
            </a:r>
            <a:r>
              <a:rPr lang="en-US" sz="1600" b="1"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could also be a choice for controlling these weeds as well as others around or in waters, can be used on but not limited to rangelands, pastures, non-irrigation ditch banks, roadsides, rights-a-ways, ornamental turf, as well as many aquatic sites</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Is a mixture of 2,4-D amine and Triclopyr (amine formulation), has a very good aquatic label as well as terrestrial labeling, maximum of 5.5 pints per application, can do 2 applications per year with 30-day interval between (11 pints max per acre per year)</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AquaSweep Herbicide</a:t>
            </a:r>
            <a:r>
              <a:rPr lang="en-US" sz="1600" dirty="0">
                <a:latin typeface="Times New Roman" panose="02020603050405020304" pitchFamily="18" charset="0"/>
                <a:cs typeface="Times New Roman" panose="02020603050405020304" pitchFamily="18" charset="0"/>
              </a:rPr>
              <a:t>		at 5.5 pints per acre (88 ounces)</a:t>
            </a:r>
          </a:p>
          <a:p>
            <a:r>
              <a:rPr lang="en-US" sz="1600" b="1" dirty="0">
                <a:latin typeface="Times New Roman" panose="02020603050405020304" pitchFamily="18" charset="0"/>
                <a:cs typeface="Times New Roman" panose="02020603050405020304" pitchFamily="18" charset="0"/>
              </a:rPr>
              <a:t>Liberate Surfactant</a:t>
            </a:r>
            <a:r>
              <a:rPr lang="en-US" sz="1600" dirty="0">
                <a:latin typeface="Times New Roman" panose="02020603050405020304" pitchFamily="18" charset="0"/>
                <a:cs typeface="Times New Roman" panose="02020603050405020304" pitchFamily="18" charset="0"/>
              </a:rPr>
              <a:t>			at 1 quart per 100 gallons water (aquatic labeling)</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Also has Multiflora Rose, Honeysuckle, Cocklebur, Docks, Field Bindweed, Plantains, Wild Carrot on label if these weeds are a problem in wet sites</a:t>
            </a:r>
          </a:p>
          <a:p>
            <a:endParaRPr lang="en-US" b="1" dirty="0">
              <a:latin typeface="Times New Roman" panose="02020603050405020304" pitchFamily="18" charset="0"/>
              <a:cs typeface="Times New Roman" panose="02020603050405020304" pitchFamily="18" charset="0"/>
            </a:endParaRPr>
          </a:p>
          <a:p>
            <a:endParaRPr lang="en-US" sz="1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64978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F6ACA9D-99A3-4196-8B34-A861884609BE}"/>
              </a:ext>
            </a:extLst>
          </p:cNvPr>
          <p:cNvSpPr>
            <a:spLocks noGrp="1"/>
          </p:cNvSpPr>
          <p:nvPr>
            <p:ph type="body" sz="quarter" idx="10"/>
          </p:nvPr>
        </p:nvSpPr>
        <p:spPr>
          <a:xfrm>
            <a:off x="382780" y="269638"/>
            <a:ext cx="6018019" cy="699192"/>
          </a:xfrm>
        </p:spPr>
        <p:txBody>
          <a:bodyPr>
            <a:normAutofit fontScale="92500"/>
          </a:bodyPr>
          <a:lstStyle/>
          <a:p>
            <a:r>
              <a:rPr lang="en-US" sz="4000" b="0" dirty="0">
                <a:latin typeface="Minion Pro" panose="02040503050306020203"/>
              </a:rPr>
              <a:t>Leafy Spurge Active Projects</a:t>
            </a:r>
          </a:p>
        </p:txBody>
      </p:sp>
      <p:sp>
        <p:nvSpPr>
          <p:cNvPr id="3" name="Text Placeholder 2">
            <a:extLst>
              <a:ext uri="{FF2B5EF4-FFF2-40B4-BE49-F238E27FC236}">
                <a16:creationId xmlns:a16="http://schemas.microsoft.com/office/drawing/2014/main" id="{12E8C997-1596-4918-BEAB-7EB5474EAAA3}"/>
              </a:ext>
            </a:extLst>
          </p:cNvPr>
          <p:cNvSpPr>
            <a:spLocks noGrp="1"/>
          </p:cNvSpPr>
          <p:nvPr>
            <p:ph type="body" sz="quarter" idx="12"/>
          </p:nvPr>
        </p:nvSpPr>
        <p:spPr>
          <a:xfrm>
            <a:off x="382781" y="984239"/>
            <a:ext cx="6388134" cy="3468018"/>
          </a:xfrm>
        </p:spPr>
        <p:txBody>
          <a:bodyPr>
            <a:normAutofit fontScale="85000" lnSpcReduction="20000"/>
          </a:bodyPr>
          <a:lstStyle/>
          <a:p>
            <a:pPr marL="342900" indent="-342900">
              <a:buFont typeface="Arial" panose="020B0604020202020204" pitchFamily="34" charset="0"/>
              <a:buChar char="•"/>
            </a:pPr>
            <a:r>
              <a:rPr lang="en-US" sz="2400" dirty="0"/>
              <a:t>Flea beetles</a:t>
            </a:r>
          </a:p>
          <a:p>
            <a:pPr marL="800100" lvl="1" indent="-342900">
              <a:buFont typeface="Arial" panose="020B0604020202020204" pitchFamily="34" charset="0"/>
              <a:buChar char="•"/>
            </a:pPr>
            <a:r>
              <a:rPr lang="en-US" sz="2000" dirty="0"/>
              <a:t>Works well when it establishes</a:t>
            </a:r>
          </a:p>
          <a:p>
            <a:pPr marL="800100" lvl="1" indent="-342900">
              <a:buFont typeface="Arial" panose="020B0604020202020204" pitchFamily="34" charset="0"/>
              <a:buChar char="•"/>
            </a:pPr>
            <a:r>
              <a:rPr lang="en-US" sz="2000" dirty="0"/>
              <a:t>Does not work in sandy soils</a:t>
            </a:r>
          </a:p>
          <a:p>
            <a:pPr marL="800100" lvl="1" indent="-342900">
              <a:buFont typeface="Arial" panose="020B0604020202020204" pitchFamily="34" charset="0"/>
              <a:buChar char="•"/>
            </a:pPr>
            <a:r>
              <a:rPr lang="en-US" sz="2000" dirty="0"/>
              <a:t>6 collection days in 2022</a:t>
            </a:r>
          </a:p>
          <a:p>
            <a:pPr marL="342900" indent="-342900">
              <a:buFont typeface="Arial" panose="020B0604020202020204" pitchFamily="34" charset="0"/>
              <a:buChar char="•"/>
            </a:pPr>
            <a:r>
              <a:rPr lang="en-US" sz="2400" dirty="0"/>
              <a:t>Stem boring beetle</a:t>
            </a:r>
          </a:p>
          <a:p>
            <a:pPr marL="800100" lvl="1" indent="-342900">
              <a:buFont typeface="Arial" panose="020B0604020202020204" pitchFamily="34" charset="0"/>
              <a:buChar char="•"/>
            </a:pPr>
            <a:r>
              <a:rPr lang="en-US" sz="2000" dirty="0"/>
              <a:t>Insufficient numbers to decrease weed populations</a:t>
            </a:r>
          </a:p>
          <a:p>
            <a:pPr marL="342900" indent="-342900">
              <a:buFont typeface="Arial" panose="020B0604020202020204" pitchFamily="34" charset="0"/>
              <a:buChar char="•"/>
            </a:pPr>
            <a:r>
              <a:rPr lang="en-US" sz="2400" dirty="0"/>
              <a:t>Gall midge</a:t>
            </a:r>
          </a:p>
          <a:p>
            <a:pPr marL="800100" lvl="1" indent="-342900">
              <a:buFont typeface="Arial" panose="020B0604020202020204" pitchFamily="34" charset="0"/>
              <a:buChar char="•"/>
            </a:pPr>
            <a:r>
              <a:rPr lang="en-US" sz="2000" dirty="0"/>
              <a:t>Decreases  seed production</a:t>
            </a:r>
          </a:p>
          <a:p>
            <a:pPr marL="800100" lvl="1" indent="-342900">
              <a:buFont typeface="Arial" panose="020B0604020202020204" pitchFamily="34" charset="0"/>
              <a:buChar char="•"/>
            </a:pPr>
            <a:r>
              <a:rPr lang="en-US" sz="2000" dirty="0"/>
              <a:t>Works best near wooded areas</a:t>
            </a:r>
          </a:p>
          <a:p>
            <a:pPr marL="800100" lvl="1" indent="-342900">
              <a:buFont typeface="Arial" panose="020B0604020202020204" pitchFamily="34" charset="0"/>
              <a:buChar char="•"/>
            </a:pPr>
            <a:r>
              <a:rPr lang="en-US" sz="2000" dirty="0"/>
              <a:t>Needs to be combined with another control method</a:t>
            </a:r>
          </a:p>
        </p:txBody>
      </p:sp>
      <p:pic>
        <p:nvPicPr>
          <p:cNvPr id="4" name="Picture 4">
            <a:extLst>
              <a:ext uri="{FF2B5EF4-FFF2-40B4-BE49-F238E27FC236}">
                <a16:creationId xmlns:a16="http://schemas.microsoft.com/office/drawing/2014/main" id="{0135A6D6-F2B2-4BED-BB2E-6B29E0170945}"/>
              </a:ext>
            </a:extLst>
          </p:cNvPr>
          <p:cNvPicPr>
            <a:picLocks noChangeAspect="1"/>
          </p:cNvPicPr>
          <p:nvPr/>
        </p:nvPicPr>
        <p:blipFill>
          <a:blip r:embed="rId2"/>
          <a:stretch>
            <a:fillRect/>
          </a:stretch>
        </p:blipFill>
        <p:spPr>
          <a:xfrm>
            <a:off x="7111655" y="190674"/>
            <a:ext cx="2938585" cy="1886055"/>
          </a:xfrm>
          <a:prstGeom prst="rect">
            <a:avLst/>
          </a:prstGeom>
        </p:spPr>
      </p:pic>
      <p:sp>
        <p:nvSpPr>
          <p:cNvPr id="6" name="TextBox 5">
            <a:extLst>
              <a:ext uri="{FF2B5EF4-FFF2-40B4-BE49-F238E27FC236}">
                <a16:creationId xmlns:a16="http://schemas.microsoft.com/office/drawing/2014/main" id="{A3F38596-54BD-403B-9907-D163C1B2C684}"/>
              </a:ext>
            </a:extLst>
          </p:cNvPr>
          <p:cNvSpPr txBox="1"/>
          <p:nvPr/>
        </p:nvSpPr>
        <p:spPr>
          <a:xfrm>
            <a:off x="5164893" y="914780"/>
            <a:ext cx="1946762" cy="13837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dirty="0">
                <a:solidFill>
                  <a:prstClr val="black"/>
                </a:solidFill>
                <a:latin typeface="Minion Pro" panose="02040503050306020203"/>
              </a:rPr>
              <a:t>Green counties include boards that typically host a public field day and NDDA projects - many more projects by weed boards and land managers throughout ND</a:t>
            </a:r>
            <a:endParaRPr lang="en-US" sz="1200" dirty="0">
              <a:solidFill>
                <a:prstClr val="black"/>
              </a:solidFill>
              <a:latin typeface="Minion Pro" panose="02040503050306020203"/>
              <a:cs typeface="Calibri"/>
            </a:endParaRPr>
          </a:p>
        </p:txBody>
      </p:sp>
      <p:pic>
        <p:nvPicPr>
          <p:cNvPr id="7" name="Picture 12">
            <a:extLst>
              <a:ext uri="{FF2B5EF4-FFF2-40B4-BE49-F238E27FC236}">
                <a16:creationId xmlns:a16="http://schemas.microsoft.com/office/drawing/2014/main" id="{2590140E-DA63-4BB4-B359-2BE9C63EB12A}"/>
              </a:ext>
            </a:extLst>
          </p:cNvPr>
          <p:cNvPicPr>
            <a:picLocks noChangeAspect="1"/>
          </p:cNvPicPr>
          <p:nvPr/>
        </p:nvPicPr>
        <p:blipFill rotWithShape="1">
          <a:blip r:embed="rId3"/>
          <a:srcRect l="11388" r="8541" b="-280"/>
          <a:stretch/>
        </p:blipFill>
        <p:spPr>
          <a:xfrm>
            <a:off x="9847007" y="2135051"/>
            <a:ext cx="1913206" cy="3055509"/>
          </a:xfrm>
          <a:prstGeom prst="rect">
            <a:avLst/>
          </a:prstGeom>
        </p:spPr>
      </p:pic>
      <p:pic>
        <p:nvPicPr>
          <p:cNvPr id="8" name="Picture 7">
            <a:extLst>
              <a:ext uri="{FF2B5EF4-FFF2-40B4-BE49-F238E27FC236}">
                <a16:creationId xmlns:a16="http://schemas.microsoft.com/office/drawing/2014/main" id="{7A1A9FFB-4BDF-48BD-9086-19E33ABCE4B2}"/>
              </a:ext>
            </a:extLst>
          </p:cNvPr>
          <p:cNvPicPr>
            <a:picLocks noChangeAspect="1"/>
          </p:cNvPicPr>
          <p:nvPr/>
        </p:nvPicPr>
        <p:blipFill>
          <a:blip r:embed="rId4"/>
          <a:stretch>
            <a:fillRect/>
          </a:stretch>
        </p:blipFill>
        <p:spPr>
          <a:xfrm>
            <a:off x="4212458" y="4570298"/>
            <a:ext cx="1776047" cy="1907931"/>
          </a:xfrm>
          <a:prstGeom prst="rect">
            <a:avLst/>
          </a:prstGeom>
        </p:spPr>
      </p:pic>
      <p:pic>
        <p:nvPicPr>
          <p:cNvPr id="9" name="Picture 6">
            <a:extLst>
              <a:ext uri="{FF2B5EF4-FFF2-40B4-BE49-F238E27FC236}">
                <a16:creationId xmlns:a16="http://schemas.microsoft.com/office/drawing/2014/main" id="{B9E57691-05C2-4914-9ABD-DB45398DC200}"/>
              </a:ext>
            </a:extLst>
          </p:cNvPr>
          <p:cNvPicPr>
            <a:picLocks noChangeAspect="1"/>
          </p:cNvPicPr>
          <p:nvPr/>
        </p:nvPicPr>
        <p:blipFill>
          <a:blip r:embed="rId5"/>
          <a:stretch>
            <a:fillRect/>
          </a:stretch>
        </p:blipFill>
        <p:spPr>
          <a:xfrm>
            <a:off x="6982142" y="2881665"/>
            <a:ext cx="2524125" cy="3800475"/>
          </a:xfrm>
          <a:prstGeom prst="rect">
            <a:avLst/>
          </a:prstGeom>
        </p:spPr>
      </p:pic>
      <p:pic>
        <p:nvPicPr>
          <p:cNvPr id="10" name="Picture 8">
            <a:extLst>
              <a:ext uri="{FF2B5EF4-FFF2-40B4-BE49-F238E27FC236}">
                <a16:creationId xmlns:a16="http://schemas.microsoft.com/office/drawing/2014/main" id="{CF637279-E238-4885-B2B1-0BB244C3086E}"/>
              </a:ext>
            </a:extLst>
          </p:cNvPr>
          <p:cNvPicPr>
            <a:picLocks noChangeAspect="1"/>
          </p:cNvPicPr>
          <p:nvPr/>
        </p:nvPicPr>
        <p:blipFill rotWithShape="1">
          <a:blip r:embed="rId6"/>
          <a:srcRect l="6571" t="14973" r="7857" b="19870"/>
          <a:stretch/>
        </p:blipFill>
        <p:spPr>
          <a:xfrm>
            <a:off x="1044390" y="4787583"/>
            <a:ext cx="2347399" cy="1190240"/>
          </a:xfrm>
          <a:prstGeom prst="rect">
            <a:avLst/>
          </a:prstGeom>
        </p:spPr>
      </p:pic>
      <p:sp>
        <p:nvSpPr>
          <p:cNvPr id="11" name="TextBox 10">
            <a:extLst>
              <a:ext uri="{FF2B5EF4-FFF2-40B4-BE49-F238E27FC236}">
                <a16:creationId xmlns:a16="http://schemas.microsoft.com/office/drawing/2014/main" id="{B0BBB53E-777C-410A-AE29-E45865720D42}"/>
              </a:ext>
            </a:extLst>
          </p:cNvPr>
          <p:cNvSpPr txBox="1"/>
          <p:nvPr/>
        </p:nvSpPr>
        <p:spPr>
          <a:xfrm>
            <a:off x="6982142" y="6041490"/>
            <a:ext cx="2524124" cy="646331"/>
          </a:xfrm>
          <a:prstGeom prst="rect">
            <a:avLst/>
          </a:prstGeom>
          <a:solidFill>
            <a:srgbClr val="E7E6E6"/>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Minion Pro" panose="02040503050306020203"/>
              </a:rPr>
              <a:t>Leafy spurge gall midge</a:t>
            </a:r>
            <a:endParaRPr kumimoji="0" lang="en-US" sz="1800" b="0" i="0" u="none" strike="noStrike" kern="0" cap="none" spc="0" normalizeH="0" baseline="0" noProof="0" dirty="0">
              <a:ln>
                <a:noFill/>
              </a:ln>
              <a:solidFill>
                <a:prstClr val="black"/>
              </a:solidFill>
              <a:effectLst/>
              <a:uLnTx/>
              <a:uFillTx/>
              <a:latin typeface="Minion Pro" panose="02040503050306020203"/>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Minion Pro" panose="02040503050306020203"/>
              </a:rPr>
              <a:t>Photo </a:t>
            </a:r>
            <a:r>
              <a:rPr kumimoji="0" lang="en-US" sz="1200" b="1" i="0" u="none" strike="noStrike" kern="0" cap="none" spc="0" normalizeH="0" baseline="0" noProof="0" dirty="0">
                <a:ln>
                  <a:noFill/>
                </a:ln>
                <a:solidFill>
                  <a:srgbClr val="000000"/>
                </a:solidFill>
                <a:effectLst/>
                <a:uLnTx/>
                <a:uFillTx/>
                <a:latin typeface="Minion Pro" panose="02040503050306020203"/>
              </a:rPr>
              <a:t>credit</a:t>
            </a:r>
            <a:r>
              <a:rPr kumimoji="0" lang="en-US" sz="1200" b="1" i="0" u="none" strike="noStrike" kern="0" cap="none" spc="0" normalizeH="0" baseline="0" noProof="0" dirty="0">
                <a:ln>
                  <a:noFill/>
                </a:ln>
                <a:solidFill>
                  <a:prstClr val="black"/>
                </a:solidFill>
                <a:effectLst/>
                <a:uLnTx/>
                <a:uFillTx/>
                <a:latin typeface="Minion Pro" panose="02040503050306020203"/>
              </a:rPr>
              <a:t>: Norman E. Reese, USDA ARS-retired, Bugwood.org</a:t>
            </a:r>
          </a:p>
        </p:txBody>
      </p:sp>
      <p:sp>
        <p:nvSpPr>
          <p:cNvPr id="13" name="TextBox 12">
            <a:extLst>
              <a:ext uri="{FF2B5EF4-FFF2-40B4-BE49-F238E27FC236}">
                <a16:creationId xmlns:a16="http://schemas.microsoft.com/office/drawing/2014/main" id="{DA1148FE-19C3-47E9-A802-DEE069548663}"/>
              </a:ext>
            </a:extLst>
          </p:cNvPr>
          <p:cNvSpPr txBox="1"/>
          <p:nvPr/>
        </p:nvSpPr>
        <p:spPr>
          <a:xfrm>
            <a:off x="4115849" y="6272322"/>
            <a:ext cx="1980151" cy="461665"/>
          </a:xfrm>
          <a:prstGeom prst="rect">
            <a:avLst/>
          </a:prstGeom>
          <a:solidFill>
            <a:srgbClr val="E7E6E6"/>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Minion Pro" panose="02040503050306020203"/>
              </a:rPr>
              <a:t>Gall on top of leafy spurge</a:t>
            </a:r>
            <a:endParaRPr kumimoji="0" lang="en-US" sz="1800" b="0" i="0" u="none" strike="noStrike" kern="0" cap="none" spc="0" normalizeH="0" baseline="0" noProof="0" dirty="0">
              <a:ln>
                <a:noFill/>
              </a:ln>
              <a:solidFill>
                <a:prstClr val="black"/>
              </a:solidFill>
              <a:effectLst/>
              <a:uLnTx/>
              <a:uFillTx/>
              <a:latin typeface="Minion Pro" panose="02040503050306020203"/>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Minion Pro" panose="02040503050306020203"/>
              </a:rPr>
              <a:t>Photo </a:t>
            </a:r>
            <a:r>
              <a:rPr kumimoji="0" lang="en-US" sz="1200" b="1" i="0" u="none" strike="noStrike" kern="0" cap="none" spc="0" normalizeH="0" baseline="0" noProof="0" dirty="0">
                <a:ln>
                  <a:noFill/>
                </a:ln>
                <a:solidFill>
                  <a:srgbClr val="000000"/>
                </a:solidFill>
                <a:effectLst/>
                <a:uLnTx/>
                <a:uFillTx/>
                <a:latin typeface="Minion Pro" panose="02040503050306020203"/>
              </a:rPr>
              <a:t>credit</a:t>
            </a:r>
            <a:r>
              <a:rPr kumimoji="0" lang="en-US" sz="1200" b="1" i="0" u="none" strike="noStrike" kern="0" cap="none" spc="0" normalizeH="0" baseline="0" noProof="0" dirty="0">
                <a:ln>
                  <a:noFill/>
                </a:ln>
                <a:solidFill>
                  <a:prstClr val="black"/>
                </a:solidFill>
                <a:effectLst/>
                <a:uLnTx/>
                <a:uFillTx/>
                <a:latin typeface="Minion Pro" panose="02040503050306020203"/>
              </a:rPr>
              <a:t>: NDDA</a:t>
            </a:r>
            <a:endParaRPr kumimoji="0" lang="en-US" sz="1800" b="0" i="0" u="none" strike="noStrike" kern="0" cap="none" spc="0" normalizeH="0" baseline="0" noProof="0" dirty="0">
              <a:ln>
                <a:noFill/>
              </a:ln>
              <a:solidFill>
                <a:prstClr val="black"/>
              </a:solidFill>
              <a:effectLst/>
              <a:uLnTx/>
              <a:uFillTx/>
              <a:latin typeface="Minion Pro" panose="02040503050306020203"/>
            </a:endParaRPr>
          </a:p>
        </p:txBody>
      </p:sp>
      <p:sp>
        <p:nvSpPr>
          <p:cNvPr id="15" name="TextBox 14">
            <a:extLst>
              <a:ext uri="{FF2B5EF4-FFF2-40B4-BE49-F238E27FC236}">
                <a16:creationId xmlns:a16="http://schemas.microsoft.com/office/drawing/2014/main" id="{A0D24F7D-85F0-4E72-A479-B9AD6920D1DB}"/>
              </a:ext>
            </a:extLst>
          </p:cNvPr>
          <p:cNvSpPr txBox="1"/>
          <p:nvPr/>
        </p:nvSpPr>
        <p:spPr>
          <a:xfrm>
            <a:off x="9847007" y="4743564"/>
            <a:ext cx="1980151" cy="461665"/>
          </a:xfrm>
          <a:prstGeom prst="rect">
            <a:avLst/>
          </a:prstGeom>
          <a:solidFill>
            <a:srgbClr val="E7E6E6"/>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Minion Pro" panose="02040503050306020203"/>
              </a:rPr>
              <a:t>Leafy spurge flea beetles</a:t>
            </a:r>
            <a:endParaRPr kumimoji="0" lang="en-US" sz="1800" b="0" i="0" u="none" strike="noStrike" kern="0" cap="none" spc="0" normalizeH="0" baseline="0" noProof="0" dirty="0">
              <a:ln>
                <a:noFill/>
              </a:ln>
              <a:solidFill>
                <a:prstClr val="black"/>
              </a:solidFill>
              <a:effectLst/>
              <a:uLnTx/>
              <a:uFillTx/>
              <a:latin typeface="Minion Pro" panose="02040503050306020203"/>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Minion Pro" panose="02040503050306020203"/>
              </a:rPr>
              <a:t>Photo </a:t>
            </a:r>
            <a:r>
              <a:rPr kumimoji="0" lang="en-US" sz="1200" b="1" i="0" u="none" strike="noStrike" kern="0" cap="none" spc="0" normalizeH="0" baseline="0" noProof="0" dirty="0">
                <a:ln>
                  <a:noFill/>
                </a:ln>
                <a:solidFill>
                  <a:srgbClr val="000000"/>
                </a:solidFill>
                <a:effectLst/>
                <a:uLnTx/>
                <a:uFillTx/>
                <a:latin typeface="Minion Pro" panose="02040503050306020203"/>
              </a:rPr>
              <a:t>credit</a:t>
            </a:r>
            <a:r>
              <a:rPr kumimoji="0" lang="en-US" sz="1200" b="1" i="0" u="none" strike="noStrike" kern="0" cap="none" spc="0" normalizeH="0" baseline="0" noProof="0" dirty="0">
                <a:ln>
                  <a:noFill/>
                </a:ln>
                <a:solidFill>
                  <a:prstClr val="black"/>
                </a:solidFill>
                <a:effectLst/>
                <a:uLnTx/>
                <a:uFillTx/>
                <a:latin typeface="Minion Pro" panose="02040503050306020203"/>
              </a:rPr>
              <a:t>: NDDA</a:t>
            </a:r>
            <a:endParaRPr kumimoji="0" lang="en-US" sz="1800" b="0" i="0" u="none" strike="noStrike" kern="0" cap="none" spc="0" normalizeH="0" baseline="0" noProof="0" dirty="0">
              <a:ln>
                <a:noFill/>
              </a:ln>
              <a:solidFill>
                <a:prstClr val="black"/>
              </a:solidFill>
              <a:effectLst/>
              <a:uLnTx/>
              <a:uFillTx/>
              <a:latin typeface="Minion Pro" panose="02040503050306020203"/>
            </a:endParaRPr>
          </a:p>
        </p:txBody>
      </p:sp>
      <p:sp>
        <p:nvSpPr>
          <p:cNvPr id="17" name="TextBox 16">
            <a:extLst>
              <a:ext uri="{FF2B5EF4-FFF2-40B4-BE49-F238E27FC236}">
                <a16:creationId xmlns:a16="http://schemas.microsoft.com/office/drawing/2014/main" id="{1B24A59C-CA06-46B3-8A7C-98525BF7E327}"/>
              </a:ext>
            </a:extLst>
          </p:cNvPr>
          <p:cNvSpPr txBox="1"/>
          <p:nvPr/>
        </p:nvSpPr>
        <p:spPr>
          <a:xfrm>
            <a:off x="1011100" y="5810657"/>
            <a:ext cx="2380689" cy="461665"/>
          </a:xfrm>
          <a:prstGeom prst="rect">
            <a:avLst/>
          </a:prstGeom>
          <a:solidFill>
            <a:srgbClr val="E7E6E6"/>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Minion Pro" panose="02040503050306020203"/>
              </a:rPr>
              <a:t>Leafy spurge stem boring beetle</a:t>
            </a:r>
            <a:endParaRPr kumimoji="0" lang="en-US" sz="1800" b="0" i="0" u="none" strike="noStrike" kern="0" cap="none" spc="0" normalizeH="0" baseline="0" noProof="0" dirty="0">
              <a:ln>
                <a:noFill/>
              </a:ln>
              <a:solidFill>
                <a:prstClr val="black"/>
              </a:solidFill>
              <a:effectLst/>
              <a:uLnTx/>
              <a:uFillTx/>
              <a:latin typeface="Minion Pro" panose="02040503050306020203"/>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Minion Pro" panose="02040503050306020203"/>
              </a:rPr>
              <a:t>Photo </a:t>
            </a:r>
            <a:r>
              <a:rPr kumimoji="0" lang="en-US" sz="1200" b="1" i="0" u="none" strike="noStrike" kern="0" cap="none" spc="0" normalizeH="0" baseline="0" noProof="0" dirty="0">
                <a:ln>
                  <a:noFill/>
                </a:ln>
                <a:solidFill>
                  <a:srgbClr val="000000"/>
                </a:solidFill>
                <a:effectLst/>
                <a:uLnTx/>
                <a:uFillTx/>
                <a:latin typeface="Minion Pro" panose="02040503050306020203"/>
              </a:rPr>
              <a:t>credit</a:t>
            </a:r>
            <a:r>
              <a:rPr kumimoji="0" lang="en-US" sz="1200" b="1" i="0" u="none" strike="noStrike" kern="0" cap="none" spc="0" normalizeH="0" baseline="0" noProof="0" dirty="0">
                <a:ln>
                  <a:noFill/>
                </a:ln>
                <a:solidFill>
                  <a:prstClr val="black"/>
                </a:solidFill>
                <a:effectLst/>
                <a:uLnTx/>
                <a:uFillTx/>
                <a:latin typeface="Minion Pro" panose="02040503050306020203"/>
              </a:rPr>
              <a:t>: NDDA</a:t>
            </a:r>
            <a:endParaRPr kumimoji="0" lang="en-US" sz="1800" b="0" i="0" u="none" strike="noStrike" kern="0" cap="none" spc="0" normalizeH="0" baseline="0" noProof="0" dirty="0">
              <a:ln>
                <a:noFill/>
              </a:ln>
              <a:solidFill>
                <a:prstClr val="black"/>
              </a:solidFill>
              <a:effectLst/>
              <a:uLnTx/>
              <a:uFillTx/>
              <a:latin typeface="Minion Pro" panose="02040503050306020203"/>
            </a:endParaRPr>
          </a:p>
        </p:txBody>
      </p:sp>
    </p:spTree>
    <p:extLst>
      <p:ext uri="{BB962C8B-B14F-4D97-AF65-F5344CB8AC3E}">
        <p14:creationId xmlns:p14="http://schemas.microsoft.com/office/powerpoint/2010/main" val="7493929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D9BD0-A2B4-4AD8-B1D1-3F2D326C5AA5}"/>
              </a:ext>
            </a:extLst>
          </p:cNvPr>
          <p:cNvSpPr>
            <a:spLocks noGrp="1"/>
          </p:cNvSpPr>
          <p:nvPr>
            <p:ph type="title"/>
          </p:nvPr>
        </p:nvSpPr>
        <p:spPr>
          <a:xfrm>
            <a:off x="677334" y="171450"/>
            <a:ext cx="8596668" cy="552450"/>
          </a:xfrm>
        </p:spPr>
        <p:txBody>
          <a:bodyPr>
            <a:normAutofit fontScale="90000"/>
          </a:bodyPr>
          <a:lstStyle/>
          <a:p>
            <a:pPr algn="ctr"/>
            <a:r>
              <a:rPr lang="en-US" sz="3200" dirty="0"/>
              <a:t>Leafy Spurge Herbicide Control</a:t>
            </a:r>
          </a:p>
        </p:txBody>
      </p:sp>
      <p:pic>
        <p:nvPicPr>
          <p:cNvPr id="3074" name="Picture 2" descr="Image result for leafy spurge rosette">
            <a:extLst>
              <a:ext uri="{FF2B5EF4-FFF2-40B4-BE49-F238E27FC236}">
                <a16:creationId xmlns:a16="http://schemas.microsoft.com/office/drawing/2014/main" id="{1B70A796-47B7-40C7-A490-7ACE4690B9F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09625" y="1228725"/>
            <a:ext cx="2200275" cy="220027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result for leafy spurge rosette">
            <a:extLst>
              <a:ext uri="{FF2B5EF4-FFF2-40B4-BE49-F238E27FC236}">
                <a16:creationId xmlns:a16="http://schemas.microsoft.com/office/drawing/2014/main" id="{54401CB2-9865-4B7C-8835-0164214C3E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4225" y="1228725"/>
            <a:ext cx="2933700" cy="220027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Image result for leafy spurge rosette">
            <a:extLst>
              <a:ext uri="{FF2B5EF4-FFF2-40B4-BE49-F238E27FC236}">
                <a16:creationId xmlns:a16="http://schemas.microsoft.com/office/drawing/2014/main" id="{291270AB-72B7-4429-862F-4627937F2B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5900" y="3624263"/>
            <a:ext cx="3305175" cy="2200275"/>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Image result for Leafy Spurge Weed">
            <a:extLst>
              <a:ext uri="{FF2B5EF4-FFF2-40B4-BE49-F238E27FC236}">
                <a16:creationId xmlns:a16="http://schemas.microsoft.com/office/drawing/2014/main" id="{B3294E54-1B5D-4E2A-B2BD-83124F9025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19913" y="1228725"/>
            <a:ext cx="2714625" cy="2200275"/>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Image result for Leafy Spurge Weed">
            <a:extLst>
              <a:ext uri="{FF2B5EF4-FFF2-40B4-BE49-F238E27FC236}">
                <a16:creationId xmlns:a16="http://schemas.microsoft.com/office/drawing/2014/main" id="{D981E0BB-52BD-4BCF-9AB3-FA3C18B061A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62577" y="3795713"/>
            <a:ext cx="2762250"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60173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51A77E-E5DF-42CE-8C69-D6CFA3D754B9}"/>
              </a:ext>
            </a:extLst>
          </p:cNvPr>
          <p:cNvSpPr txBox="1"/>
          <p:nvPr/>
        </p:nvSpPr>
        <p:spPr>
          <a:xfrm>
            <a:off x="95250" y="123825"/>
            <a:ext cx="10287001" cy="7755969"/>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Leafy Spurge</a:t>
            </a:r>
          </a:p>
          <a:p>
            <a:endParaRPr lang="en-US" sz="1600" u="sng" dirty="0"/>
          </a:p>
          <a:p>
            <a:r>
              <a:rPr lang="en-US" sz="1600" b="1" u="sng" dirty="0">
                <a:latin typeface="Times New Roman" panose="02020603050405020304" pitchFamily="18" charset="0"/>
                <a:cs typeface="Times New Roman" panose="02020603050405020304" pitchFamily="18" charset="0"/>
              </a:rPr>
              <a:t>Method 240 SL Herbicide </a:t>
            </a:r>
            <a:r>
              <a:rPr lang="en-US" sz="1600" b="1" dirty="0">
                <a:latin typeface="Times New Roman" panose="02020603050405020304" pitchFamily="18" charset="0"/>
                <a:cs typeface="Times New Roman" panose="02020603050405020304" pitchFamily="18" charset="0"/>
              </a:rPr>
              <a:t> </a:t>
            </a:r>
            <a:r>
              <a:rPr lang="en-US" sz="1600" dirty="0"/>
              <a:t>- </a:t>
            </a:r>
            <a:r>
              <a:rPr lang="en-US" sz="1600" dirty="0">
                <a:latin typeface="Times New Roman" panose="02020603050405020304" pitchFamily="18" charset="0"/>
                <a:cs typeface="Times New Roman" panose="02020603050405020304" pitchFamily="18" charset="0"/>
              </a:rPr>
              <a:t>Method 240 SL Herbicide is a straight aminocyclopyrachlor (was the base product in Perspective or Streamline Herbicides)</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Can be used on but not limited to -  private, public and military lands, right-a-ways, fence rows, farmyards, natural areas such as wildlife management areas, wildlife openings, wildlife habitats, highways/roadsides, railroad, pipeline and utility rights-of-ways, non-irrigation ditch banks, restoration areas and unimproved industrial turf on these types of sites</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Does have a haying and grazing restriction of 365 days from application date, is Caution labeled, is a non-restrictive use product, is currently the most positive Leafy Spurge control the we have seen</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Method 240 SL Herbicide may be applied to terrestrial non-crop sites that contain areas of temporary surface water, caused by collection of water in equipment ruts or in other depressions created by management activities.</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It is permissible to treat intermittently flooded low lying sites, seasonally dry flood plains, and transitional areas between upland and lowland sites when no water is present and is permissible to treat marshes, swamps and bogs after water has receded, as well as seasonally dry flood deltas.</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Can be used to waters edge, take precautions to minimize overspray to open water when treating vegetation near water’s edge</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Additional Weeds – Canada Thistle, Teasel, Field Bindweed, Musk Thistle, Bull Thistle, Sericea Lespedeza, Poison Hemlock, Honeysuckle, Horse Nettle, Russian Knapweed, Buckthorn, Cocklebur, Wild Carrot</a:t>
            </a: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alt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p>
        </p:txBody>
      </p:sp>
    </p:spTree>
    <p:extLst>
      <p:ext uri="{BB962C8B-B14F-4D97-AF65-F5344CB8AC3E}">
        <p14:creationId xmlns:p14="http://schemas.microsoft.com/office/powerpoint/2010/main" val="28498333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1C01C64-847C-461B-851E-E2C819981977}"/>
              </a:ext>
            </a:extLst>
          </p:cNvPr>
          <p:cNvSpPr txBox="1"/>
          <p:nvPr/>
        </p:nvSpPr>
        <p:spPr>
          <a:xfrm>
            <a:off x="123825" y="295275"/>
            <a:ext cx="9953625" cy="6740307"/>
          </a:xfrm>
          <a:prstGeom prst="rect">
            <a:avLst/>
          </a:prstGeom>
          <a:noFill/>
        </p:spPr>
        <p:txBody>
          <a:bodyPr wrap="square">
            <a:spAutoFit/>
          </a:bodyPr>
          <a:lstStyle/>
          <a:p>
            <a:r>
              <a:rPr lang="en-US" sz="2000" b="1" u="sng" dirty="0">
                <a:latin typeface="Times New Roman" panose="02020603050405020304" pitchFamily="18" charset="0"/>
                <a:cs typeface="Times New Roman" panose="02020603050405020304" pitchFamily="18" charset="0"/>
              </a:rPr>
              <a:t>Use Rate for Leafy Spurge </a:t>
            </a:r>
          </a:p>
          <a:p>
            <a:endParaRPr lang="en-US" sz="2000" b="1" u="sng"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Method 240 SL Herbicide		at 6 ounces to 8 ounces per acre </a:t>
            </a:r>
          </a:p>
          <a:p>
            <a:r>
              <a:rPr lang="en-US" sz="2000" dirty="0">
                <a:latin typeface="Times New Roman" panose="02020603050405020304" pitchFamily="18" charset="0"/>
                <a:cs typeface="Times New Roman" panose="02020603050405020304" pitchFamily="18" charset="0"/>
              </a:rPr>
              <a:t>with most </a:t>
            </a:r>
            <a:r>
              <a:rPr lang="en-US" sz="2000" b="1" u="sng" dirty="0">
                <a:latin typeface="Times New Roman" panose="02020603050405020304" pitchFamily="18" charset="0"/>
                <a:cs typeface="Times New Roman" panose="02020603050405020304" pitchFamily="18" charset="0"/>
              </a:rPr>
              <a:t>“NOT”</a:t>
            </a:r>
            <a:r>
              <a:rPr lang="en-US" sz="2000" b="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going above 8 ounces per acre  </a:t>
            </a:r>
          </a:p>
          <a:p>
            <a:endParaRPr lang="en-US" sz="2000" b="1" u="sng"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Liberate Surfactant 			at 1 quart per 100 gallons water </a:t>
            </a:r>
          </a:p>
          <a:p>
            <a:r>
              <a:rPr lang="en-US" sz="2000" dirty="0">
                <a:latin typeface="Times New Roman" panose="02020603050405020304" pitchFamily="18" charset="0"/>
                <a:cs typeface="Times New Roman" panose="02020603050405020304" pitchFamily="18" charset="0"/>
              </a:rPr>
              <a:t>(Liberate is a 100% non-ionic penetrating surfactant, replaces MSO)</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Leafy Spurge has small leaves and stems so higher water volumes on applications help with better coverage and control (25 to 30 gallons per acre)</a:t>
            </a:r>
          </a:p>
          <a:p>
            <a:endParaRPr lang="en-US" sz="2000" dirty="0">
              <a:latin typeface="Times New Roman" panose="02020603050405020304" pitchFamily="18" charset="0"/>
              <a:cs typeface="Times New Roman" panose="02020603050405020304" pitchFamily="18" charset="0"/>
            </a:endParaRPr>
          </a:p>
          <a:p>
            <a:r>
              <a:rPr lang="en-US" altLang="en-US" sz="2000" dirty="0">
                <a:latin typeface="Times New Roman" panose="02020603050405020304" pitchFamily="18" charset="0"/>
                <a:cs typeface="Times New Roman" panose="02020603050405020304" pitchFamily="18" charset="0"/>
              </a:rPr>
              <a:t>Applications are showing Leafy Spurge control for 2 to 3 years before re-treatments are necessary (may not be the case in all instances)</a:t>
            </a:r>
          </a:p>
          <a:p>
            <a:endParaRPr lang="en-US" alt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Will be tough on some species of trees and shrubs, be careful around these, especially spruce, pine, conifer species and legume species but no more than Tordon 22K Herbicide applications</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Can be somewhat selective on some forbs and shrubs in treated areas as well  </a:t>
            </a:r>
          </a:p>
          <a:p>
            <a:endParaRPr lang="en-US" sz="1800" dirty="0">
              <a:latin typeface="Times New Roman" panose="02020603050405020304" pitchFamily="18" charset="0"/>
              <a:cs typeface="Times New Roman" panose="02020603050405020304" pitchFamily="18" charset="0"/>
            </a:endParaRPr>
          </a:p>
          <a:p>
            <a:endParaRPr lang="en-US" altLang="en-US" sz="1800" dirty="0">
              <a:latin typeface="Times New Roman" panose="02020603050405020304" pitchFamily="18" charset="0"/>
              <a:cs typeface="Times New Roman" panose="02020603050405020304" pitchFamily="18" charset="0"/>
            </a:endParaRPr>
          </a:p>
          <a:p>
            <a:endParaRPr lang="en-US" altLang="en-US" dirty="0">
              <a:latin typeface="Times New Roman" panose="02020603050405020304" pitchFamily="18" charset="0"/>
              <a:cs typeface="Times New Roman" panose="02020603050405020304" pitchFamily="18" charset="0"/>
            </a:endParaRPr>
          </a:p>
          <a:p>
            <a:endParaRPr lang="en-US" alt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253761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0" name="Picture 4">
            <a:extLst>
              <a:ext uri="{FF2B5EF4-FFF2-40B4-BE49-F238E27FC236}">
                <a16:creationId xmlns:a16="http://schemas.microsoft.com/office/drawing/2014/main" id="{0DA72840-FB0C-4538-8CF2-DB6F66209D9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837" b="18164"/>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297277B-4CAC-471A-957A-2E01DD308402}"/>
              </a:ext>
            </a:extLst>
          </p:cNvPr>
          <p:cNvSpPr txBox="1"/>
          <p:nvPr/>
        </p:nvSpPr>
        <p:spPr>
          <a:xfrm>
            <a:off x="3086100" y="552450"/>
            <a:ext cx="5147563" cy="1200329"/>
          </a:xfrm>
          <a:prstGeom prst="rect">
            <a:avLst/>
          </a:prstGeom>
          <a:noFill/>
        </p:spPr>
        <p:txBody>
          <a:bodyPr wrap="none" rtlCol="0">
            <a:spAutoFit/>
          </a:bodyPr>
          <a:lstStyle/>
          <a:p>
            <a:r>
              <a:rPr lang="en-US" dirty="0"/>
              <a:t>Stutsman County, ND – 1 year after treatment</a:t>
            </a:r>
          </a:p>
          <a:p>
            <a:r>
              <a:rPr lang="en-US" dirty="0"/>
              <a:t>Method 240 SL Herbicide -  8 ounces per acre</a:t>
            </a:r>
          </a:p>
          <a:p>
            <a:r>
              <a:rPr lang="en-US" dirty="0"/>
              <a:t>Liberate Surfactant – 1 quart per 100 gal. water</a:t>
            </a:r>
          </a:p>
          <a:p>
            <a:endParaRPr lang="en-US" dirty="0"/>
          </a:p>
        </p:txBody>
      </p:sp>
      <p:sp>
        <p:nvSpPr>
          <p:cNvPr id="3" name="TextBox 2">
            <a:extLst>
              <a:ext uri="{FF2B5EF4-FFF2-40B4-BE49-F238E27FC236}">
                <a16:creationId xmlns:a16="http://schemas.microsoft.com/office/drawing/2014/main" id="{AEC69E12-FFB7-4BAD-8A32-9F247243584A}"/>
              </a:ext>
            </a:extLst>
          </p:cNvPr>
          <p:cNvSpPr txBox="1"/>
          <p:nvPr/>
        </p:nvSpPr>
        <p:spPr>
          <a:xfrm>
            <a:off x="904875" y="3943350"/>
            <a:ext cx="3301077" cy="369332"/>
          </a:xfrm>
          <a:prstGeom prst="rect">
            <a:avLst/>
          </a:prstGeom>
          <a:noFill/>
        </p:spPr>
        <p:txBody>
          <a:bodyPr wrap="square" rtlCol="0">
            <a:spAutoFit/>
          </a:bodyPr>
          <a:lstStyle/>
          <a:p>
            <a:r>
              <a:rPr lang="en-US" dirty="0">
                <a:solidFill>
                  <a:srgbClr val="FFFF00"/>
                </a:solidFill>
              </a:rPr>
              <a:t>Dead Canes from old plants </a:t>
            </a:r>
          </a:p>
        </p:txBody>
      </p:sp>
      <p:cxnSp>
        <p:nvCxnSpPr>
          <p:cNvPr id="6" name="Straight Arrow Connector 5">
            <a:extLst>
              <a:ext uri="{FF2B5EF4-FFF2-40B4-BE49-F238E27FC236}">
                <a16:creationId xmlns:a16="http://schemas.microsoft.com/office/drawing/2014/main" id="{AD815066-4CF0-4775-9AB7-CBA2BCD393E4}"/>
              </a:ext>
            </a:extLst>
          </p:cNvPr>
          <p:cNvCxnSpPr/>
          <p:nvPr/>
        </p:nvCxnSpPr>
        <p:spPr>
          <a:xfrm flipH="1">
            <a:off x="904875" y="4410075"/>
            <a:ext cx="1295400" cy="1676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FF39B417-3810-4532-AAE6-6BA8318C4590}"/>
              </a:ext>
            </a:extLst>
          </p:cNvPr>
          <p:cNvCxnSpPr/>
          <p:nvPr/>
        </p:nvCxnSpPr>
        <p:spPr>
          <a:xfrm>
            <a:off x="3914775" y="4210050"/>
            <a:ext cx="2000250" cy="2667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00797687-0156-4D2C-8D13-7F401832C96D}"/>
              </a:ext>
            </a:extLst>
          </p:cNvPr>
          <p:cNvCxnSpPr/>
          <p:nvPr/>
        </p:nvCxnSpPr>
        <p:spPr>
          <a:xfrm flipH="1" flipV="1">
            <a:off x="542925" y="2724150"/>
            <a:ext cx="1504950" cy="11144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E872002-4999-413C-BE5D-C5A323549BD0}"/>
              </a:ext>
            </a:extLst>
          </p:cNvPr>
          <p:cNvSpPr txBox="1"/>
          <p:nvPr/>
        </p:nvSpPr>
        <p:spPr>
          <a:xfrm>
            <a:off x="152400" y="409575"/>
            <a:ext cx="11639107" cy="6247864"/>
          </a:xfrm>
          <a:prstGeom prst="rect">
            <a:avLst/>
          </a:prstGeom>
          <a:noFill/>
        </p:spPr>
        <p:txBody>
          <a:bodyPr wrap="square" rtlCol="0">
            <a:spAutoFit/>
          </a:bodyPr>
          <a:lstStyle/>
          <a:p>
            <a:pPr>
              <a:buFontTx/>
              <a:buNone/>
            </a:pPr>
            <a:r>
              <a:rPr lang="en-US" altLang="en-US" sz="1600" b="1" dirty="0">
                <a:latin typeface="Times New Roman" panose="02020603050405020304" pitchFamily="18" charset="0"/>
                <a:cs typeface="Times New Roman" panose="02020603050405020304" pitchFamily="18" charset="0"/>
              </a:rPr>
              <a:t>Leafy Spurge</a:t>
            </a:r>
          </a:p>
          <a:p>
            <a:pPr>
              <a:buFontTx/>
              <a:buNone/>
            </a:pPr>
            <a:endParaRPr lang="en-US" altLang="en-US" sz="1600" dirty="0">
              <a:latin typeface="Times New Roman" panose="02020603050405020304" pitchFamily="18" charset="0"/>
              <a:cs typeface="Times New Roman" panose="02020603050405020304" pitchFamily="18" charset="0"/>
            </a:endParaRPr>
          </a:p>
          <a:p>
            <a:pPr>
              <a:buFontTx/>
              <a:buNone/>
            </a:pPr>
            <a:r>
              <a:rPr lang="en-US" altLang="en-US" sz="1600" b="1" u="sng" dirty="0">
                <a:latin typeface="Times New Roman" panose="02020603050405020304" pitchFamily="18" charset="0"/>
                <a:cs typeface="Times New Roman" panose="02020603050405020304" pitchFamily="18" charset="0"/>
              </a:rPr>
              <a:t>Plateau Herbicide </a:t>
            </a:r>
            <a:r>
              <a:rPr lang="en-US" altLang="en-US" sz="1600" dirty="0">
                <a:latin typeface="Times New Roman" panose="02020603050405020304" pitchFamily="18" charset="0"/>
                <a:cs typeface="Times New Roman" panose="02020603050405020304" pitchFamily="18" charset="0"/>
              </a:rPr>
              <a:t>- (Imazapic) – may be used on but not limited to CRP lands, noncropland areas including noncropland areas that may be used for haying and grazing, highways rights-a-way, utility, railroad, pipeline rights-a-ways, Non-agriculture Fence rows, storage areas, non-irrigation ditch banks, prairie sites, industrial turf and other sites as listed on the label</a:t>
            </a:r>
          </a:p>
          <a:p>
            <a:pPr>
              <a:buFontTx/>
              <a:buNone/>
            </a:pPr>
            <a:endParaRPr lang="en-US" altLang="en-US" sz="1600" dirty="0">
              <a:latin typeface="Times New Roman" panose="02020603050405020304" pitchFamily="18" charset="0"/>
              <a:cs typeface="Times New Roman" panose="02020603050405020304" pitchFamily="18" charset="0"/>
            </a:endParaRPr>
          </a:p>
          <a:p>
            <a:pPr>
              <a:buFontTx/>
              <a:buNone/>
            </a:pPr>
            <a:r>
              <a:rPr lang="en-US" altLang="en-US" sz="1600" dirty="0">
                <a:latin typeface="Times New Roman" panose="02020603050405020304" pitchFamily="18" charset="0"/>
                <a:cs typeface="Times New Roman" panose="02020603050405020304" pitchFamily="18" charset="0"/>
              </a:rPr>
              <a:t>Is a Caution labeled product and is a non-restricted use product, can be used to waters edge but “Do Not” apply directly to water or to</a:t>
            </a:r>
          </a:p>
          <a:p>
            <a:pPr>
              <a:buFontTx/>
              <a:buNone/>
            </a:pPr>
            <a:r>
              <a:rPr lang="en-US" altLang="en-US" sz="1600" dirty="0">
                <a:latin typeface="Times New Roman" panose="02020603050405020304" pitchFamily="18" charset="0"/>
                <a:cs typeface="Times New Roman" panose="02020603050405020304" pitchFamily="18" charset="0"/>
              </a:rPr>
              <a:t>Areas where surface water is present or to areas below the mean high-water mark</a:t>
            </a:r>
          </a:p>
          <a:p>
            <a:pPr>
              <a:buFontTx/>
              <a:buNone/>
            </a:pPr>
            <a:endParaRPr lang="en-US" altLang="en-US" sz="1600" dirty="0">
              <a:latin typeface="Times New Roman" panose="02020603050405020304" pitchFamily="18" charset="0"/>
              <a:cs typeface="Times New Roman" panose="02020603050405020304" pitchFamily="18" charset="0"/>
            </a:endParaRPr>
          </a:p>
          <a:p>
            <a:pPr>
              <a:buFontTx/>
              <a:buNone/>
            </a:pPr>
            <a:r>
              <a:rPr lang="en-US" altLang="en-US" sz="1600" dirty="0">
                <a:latin typeface="Times New Roman" panose="02020603050405020304" pitchFamily="18" charset="0"/>
                <a:cs typeface="Times New Roman" panose="02020603050405020304" pitchFamily="18" charset="0"/>
              </a:rPr>
              <a:t>Many perennial grasses (especially warm season) are tolerant to Plateau, can stunt or damage cool season grasses at the higher rates</a:t>
            </a:r>
          </a:p>
          <a:p>
            <a:pPr>
              <a:buFontTx/>
              <a:buNone/>
            </a:pPr>
            <a:endParaRPr lang="en-US" altLang="en-US" sz="1600" dirty="0">
              <a:latin typeface="Times New Roman" panose="02020603050405020304" pitchFamily="18" charset="0"/>
              <a:cs typeface="Times New Roman" panose="02020603050405020304" pitchFamily="18" charset="0"/>
            </a:endParaRPr>
          </a:p>
          <a:p>
            <a:pPr>
              <a:buFontTx/>
              <a:buNone/>
            </a:pPr>
            <a:r>
              <a:rPr lang="en-US" altLang="en-US" sz="1600" dirty="0">
                <a:latin typeface="Times New Roman" panose="02020603050405020304" pitchFamily="18" charset="0"/>
                <a:cs typeface="Times New Roman" panose="02020603050405020304" pitchFamily="18" charset="0"/>
              </a:rPr>
              <a:t>Many established forbs and wildflowers are tolerant to Plateau Herbicide at 4 ounce to 8 ounce per acre rates and some up to </a:t>
            </a:r>
          </a:p>
          <a:p>
            <a:pPr>
              <a:buFontTx/>
              <a:buNone/>
            </a:pPr>
            <a:r>
              <a:rPr lang="en-US" altLang="en-US" sz="1600" dirty="0">
                <a:latin typeface="Times New Roman" panose="02020603050405020304" pitchFamily="18" charset="0"/>
                <a:cs typeface="Times New Roman" panose="02020603050405020304" pitchFamily="18" charset="0"/>
              </a:rPr>
              <a:t>12 ounce per acre rates</a:t>
            </a:r>
          </a:p>
          <a:p>
            <a:pPr>
              <a:buFontTx/>
              <a:buNone/>
            </a:pPr>
            <a:endParaRPr lang="en-US" altLang="en-US" sz="1600" dirty="0">
              <a:latin typeface="Times New Roman" panose="02020603050405020304" pitchFamily="18" charset="0"/>
              <a:cs typeface="Times New Roman" panose="02020603050405020304" pitchFamily="18" charset="0"/>
            </a:endParaRPr>
          </a:p>
          <a:p>
            <a:pPr>
              <a:buFontTx/>
              <a:buNone/>
            </a:pPr>
            <a:r>
              <a:rPr lang="en-US" altLang="en-US" sz="1600" dirty="0">
                <a:latin typeface="Times New Roman" panose="02020603050405020304" pitchFamily="18" charset="0"/>
                <a:cs typeface="Times New Roman" panose="02020603050405020304" pitchFamily="18" charset="0"/>
              </a:rPr>
              <a:t>Many tree species have good tolerance to Plateau Herbicide for applications around and under, watch sandy soils when applying</a:t>
            </a:r>
          </a:p>
          <a:p>
            <a:pPr>
              <a:buFontTx/>
              <a:buNone/>
            </a:pPr>
            <a:r>
              <a:rPr lang="en-US" altLang="en-US" sz="1600" dirty="0">
                <a:latin typeface="Times New Roman" panose="02020603050405020304" pitchFamily="18" charset="0"/>
                <a:cs typeface="Times New Roman" panose="02020603050405020304" pitchFamily="18" charset="0"/>
              </a:rPr>
              <a:t>near Cottonwood or Popular species, you will get more damage on these in the lighter soils</a:t>
            </a:r>
          </a:p>
          <a:p>
            <a:pPr>
              <a:buFontTx/>
              <a:buNone/>
            </a:pPr>
            <a:endParaRPr lang="en-US" altLang="en-US" sz="1600" dirty="0">
              <a:latin typeface="Times New Roman" panose="02020603050405020304" pitchFamily="18" charset="0"/>
              <a:cs typeface="Times New Roman" panose="02020603050405020304" pitchFamily="18" charset="0"/>
            </a:endParaRPr>
          </a:p>
          <a:p>
            <a:pPr>
              <a:buFontTx/>
              <a:buNone/>
            </a:pPr>
            <a:r>
              <a:rPr lang="en-US" altLang="en-US" sz="1600" dirty="0">
                <a:latin typeface="Times New Roman" panose="02020603050405020304" pitchFamily="18" charset="0"/>
                <a:cs typeface="Times New Roman" panose="02020603050405020304" pitchFamily="18" charset="0"/>
              </a:rPr>
              <a:t>Do Not apply around or under Lilacs, you can severely injure or kill these</a:t>
            </a:r>
          </a:p>
          <a:p>
            <a:pPr>
              <a:buFontTx/>
              <a:buNone/>
            </a:pPr>
            <a:endParaRPr lang="en-US" altLang="en-US" sz="1600" dirty="0">
              <a:latin typeface="Times New Roman" panose="02020603050405020304" pitchFamily="18" charset="0"/>
              <a:cs typeface="Times New Roman" panose="02020603050405020304" pitchFamily="18" charset="0"/>
            </a:endParaRPr>
          </a:p>
          <a:p>
            <a:pPr>
              <a:buFontTx/>
              <a:buNone/>
            </a:pPr>
            <a:r>
              <a:rPr lang="en-US" altLang="en-US" sz="1600" dirty="0">
                <a:latin typeface="Times New Roman" panose="02020603050405020304" pitchFamily="18" charset="0"/>
                <a:cs typeface="Times New Roman" panose="02020603050405020304" pitchFamily="18" charset="0"/>
              </a:rPr>
              <a:t>Will also give you control of many annual grasses in the treated sites</a:t>
            </a:r>
          </a:p>
          <a:p>
            <a:pPr>
              <a:buFontTx/>
              <a:buNone/>
            </a:pPr>
            <a:endParaRPr lang="en-US" altLang="en-US" sz="1600" dirty="0">
              <a:latin typeface="Times New Roman" panose="02020603050405020304" pitchFamily="18" charset="0"/>
              <a:cs typeface="Times New Roman" panose="02020603050405020304" pitchFamily="18" charset="0"/>
            </a:endParaRPr>
          </a:p>
          <a:p>
            <a:pPr>
              <a:buFontTx/>
              <a:buNone/>
            </a:pPr>
            <a:r>
              <a:rPr lang="en-US" altLang="en-US" sz="1600" dirty="0">
                <a:latin typeface="Times New Roman" panose="02020603050405020304" pitchFamily="18" charset="0"/>
                <a:cs typeface="Times New Roman" panose="02020603050405020304" pitchFamily="18" charset="0"/>
              </a:rPr>
              <a:t>Additional Weeds – Cocklebur, Wild Mustard, Shattercane, Field Bindweed, Poison Hemlock, Russian Knapweed, </a:t>
            </a:r>
          </a:p>
          <a:p>
            <a:pPr>
              <a:buFontTx/>
              <a:buNone/>
            </a:pPr>
            <a:r>
              <a:rPr lang="en-US" altLang="en-US" sz="1600" dirty="0">
                <a:latin typeface="Times New Roman" panose="02020603050405020304" pitchFamily="18" charset="0"/>
                <a:cs typeface="Times New Roman" panose="02020603050405020304" pitchFamily="18" charset="0"/>
              </a:rPr>
              <a:t>Common Teasel, Bull Thistle, Musk Thistle </a:t>
            </a:r>
          </a:p>
          <a:p>
            <a:pPr>
              <a:buFontTx/>
              <a:buNone/>
            </a:pPr>
            <a:endParaRPr lang="en-US" altLang="en-US" sz="1600" dirty="0">
              <a:latin typeface="Times New Roman" panose="02020603050405020304" pitchFamily="18" charset="0"/>
              <a:cs typeface="Times New Roman" panose="02020603050405020304" pitchFamily="18" charset="0"/>
            </a:endParaRPr>
          </a:p>
          <a:p>
            <a:pPr>
              <a:buFontTx/>
              <a:buNone/>
            </a:pPr>
            <a:endParaRPr lang="en-US" alt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74030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4966AB4-E76C-4D00-9F3D-1156BF1B9E21}"/>
              </a:ext>
            </a:extLst>
          </p:cNvPr>
          <p:cNvSpPr txBox="1"/>
          <p:nvPr/>
        </p:nvSpPr>
        <p:spPr>
          <a:xfrm>
            <a:off x="190499" y="209550"/>
            <a:ext cx="10276463" cy="7017306"/>
          </a:xfrm>
          <a:prstGeom prst="rect">
            <a:avLst/>
          </a:prstGeom>
          <a:noFill/>
        </p:spPr>
        <p:txBody>
          <a:bodyPr wrap="square">
            <a:spAutoFit/>
          </a:bodyPr>
          <a:lstStyle/>
          <a:p>
            <a:pPr>
              <a:buFontTx/>
              <a:buNone/>
            </a:pPr>
            <a:r>
              <a:rPr lang="en-US" altLang="en-US" b="1" u="sng" dirty="0">
                <a:latin typeface="Times New Roman" panose="02020603050405020304" pitchFamily="18" charset="0"/>
                <a:cs typeface="Times New Roman" panose="02020603050405020304" pitchFamily="18" charset="0"/>
              </a:rPr>
              <a:t>Use Rate for Leafy Spurge</a:t>
            </a:r>
          </a:p>
          <a:p>
            <a:pPr>
              <a:buFontTx/>
              <a:buNone/>
            </a:pPr>
            <a:endParaRPr lang="en-US" altLang="en-US" dirty="0">
              <a:latin typeface="Times New Roman" panose="02020603050405020304" pitchFamily="18" charset="0"/>
              <a:cs typeface="Times New Roman" panose="02020603050405020304" pitchFamily="18" charset="0"/>
            </a:endParaRPr>
          </a:p>
          <a:p>
            <a:pPr>
              <a:buFontTx/>
              <a:buNone/>
            </a:pPr>
            <a:r>
              <a:rPr lang="en-US" altLang="en-US" b="1" dirty="0">
                <a:latin typeface="Times New Roman" panose="02020603050405020304" pitchFamily="18" charset="0"/>
                <a:cs typeface="Times New Roman" panose="02020603050405020304" pitchFamily="18" charset="0"/>
              </a:rPr>
              <a:t>Plateau Herbicide</a:t>
            </a:r>
            <a:r>
              <a:rPr lang="en-US" altLang="en-US" dirty="0">
                <a:latin typeface="Times New Roman" panose="02020603050405020304" pitchFamily="18" charset="0"/>
                <a:cs typeface="Times New Roman" panose="02020603050405020304" pitchFamily="18" charset="0"/>
              </a:rPr>
              <a:t>		at 8 to 12 ounces per acre</a:t>
            </a:r>
          </a:p>
          <a:p>
            <a:pPr>
              <a:buFontTx/>
              <a:buNone/>
            </a:pPr>
            <a:r>
              <a:rPr lang="en-US" altLang="en-US" b="1" dirty="0">
                <a:latin typeface="Times New Roman" panose="02020603050405020304" pitchFamily="18" charset="0"/>
                <a:cs typeface="Times New Roman" panose="02020603050405020304" pitchFamily="18" charset="0"/>
              </a:rPr>
              <a:t>MSO Surfactant	</a:t>
            </a:r>
            <a:r>
              <a:rPr lang="en-US" altLang="en-US" dirty="0">
                <a:latin typeface="Times New Roman" panose="02020603050405020304" pitchFamily="18" charset="0"/>
                <a:cs typeface="Times New Roman" panose="02020603050405020304" pitchFamily="18" charset="0"/>
              </a:rPr>
              <a:t>	at 32 ounces (1 quart) per acre </a:t>
            </a:r>
          </a:p>
          <a:p>
            <a:pPr>
              <a:buFontTx/>
              <a:buNone/>
            </a:pPr>
            <a:endParaRPr lang="en-US" altLang="en-US" dirty="0">
              <a:latin typeface="Times New Roman" panose="02020603050405020304" pitchFamily="18" charset="0"/>
              <a:cs typeface="Times New Roman" panose="02020603050405020304" pitchFamily="18" charset="0"/>
            </a:endParaRPr>
          </a:p>
          <a:p>
            <a:pPr>
              <a:buFontTx/>
              <a:buNone/>
            </a:pPr>
            <a:r>
              <a:rPr lang="en-US" altLang="en-US" dirty="0">
                <a:latin typeface="Times New Roman" panose="02020603050405020304" pitchFamily="18" charset="0"/>
                <a:cs typeface="Times New Roman" panose="02020603050405020304" pitchFamily="18" charset="0"/>
              </a:rPr>
              <a:t>Plateau at 8 ounces per acre being the most common rate used and safest on the grasses and surrounding vegetation</a:t>
            </a:r>
          </a:p>
          <a:p>
            <a:pPr>
              <a:buFontTx/>
              <a:buNone/>
            </a:pPr>
            <a:endParaRPr lang="en-US" altLang="en-US" dirty="0">
              <a:latin typeface="Times New Roman" panose="02020603050405020304" pitchFamily="18" charset="0"/>
              <a:cs typeface="Times New Roman" panose="02020603050405020304" pitchFamily="18" charset="0"/>
            </a:endParaRPr>
          </a:p>
          <a:p>
            <a:r>
              <a:rPr lang="en-US" altLang="en-US" dirty="0">
                <a:latin typeface="Times New Roman" panose="02020603050405020304" pitchFamily="18" charset="0"/>
                <a:cs typeface="Times New Roman" panose="02020603050405020304" pitchFamily="18" charset="0"/>
              </a:rPr>
              <a:t>Fall applications only with this program starting sometime in mid to late August up until the Latex Sap in the plant dries up, if the sap is not present, don’t spray with Plateau</a:t>
            </a:r>
          </a:p>
          <a:p>
            <a:pPr>
              <a:buFontTx/>
              <a:buNone/>
            </a:pPr>
            <a:endParaRPr lang="en-US" altLang="en-US" dirty="0">
              <a:latin typeface="Times New Roman" panose="02020603050405020304" pitchFamily="18" charset="0"/>
              <a:cs typeface="Times New Roman" panose="02020603050405020304" pitchFamily="18" charset="0"/>
            </a:endParaRPr>
          </a:p>
          <a:p>
            <a:pPr>
              <a:buFontTx/>
              <a:buNone/>
            </a:pPr>
            <a:endParaRPr lang="en-US" altLang="en-US" dirty="0">
              <a:latin typeface="Times New Roman" panose="02020603050405020304" pitchFamily="18" charset="0"/>
              <a:cs typeface="Times New Roman" panose="02020603050405020304" pitchFamily="18" charset="0"/>
            </a:endParaRPr>
          </a:p>
          <a:p>
            <a:r>
              <a:rPr lang="en-US" altLang="en-US" b="1" u="sng" dirty="0">
                <a:latin typeface="Times New Roman" panose="02020603050405020304" pitchFamily="18" charset="0"/>
                <a:cs typeface="Times New Roman" panose="02020603050405020304" pitchFamily="18" charset="0"/>
              </a:rPr>
              <a:t>Spring Treatment - North Dakota mixture </a:t>
            </a:r>
            <a:r>
              <a:rPr lang="en-US" altLang="en-US" dirty="0">
                <a:latin typeface="Times New Roman" panose="02020603050405020304" pitchFamily="18" charset="0"/>
                <a:cs typeface="Times New Roman" panose="02020603050405020304" pitchFamily="18" charset="0"/>
              </a:rPr>
              <a:t>= 16 ounces (1 pint) Tordon 22K Herbicide, 4 ounces Plateau Herbicide, 16 ounces (1 pint) 2,4-D amine Herbicide and 1 quart MSO per acre, sometimes the 2,4-D amine is dropped out</a:t>
            </a:r>
          </a:p>
          <a:p>
            <a:pPr>
              <a:buFontTx/>
              <a:buNone/>
            </a:pPr>
            <a:endParaRPr lang="en-US" altLang="en-US" dirty="0">
              <a:latin typeface="Times New Roman" panose="02020603050405020304" pitchFamily="18" charset="0"/>
              <a:cs typeface="Times New Roman" panose="02020603050405020304" pitchFamily="18" charset="0"/>
            </a:endParaRPr>
          </a:p>
          <a:p>
            <a:pPr>
              <a:buFontTx/>
              <a:buNone/>
            </a:pPr>
            <a:r>
              <a:rPr lang="en-US" altLang="en-US" dirty="0">
                <a:latin typeface="Times New Roman" panose="02020603050405020304" pitchFamily="18" charset="0"/>
                <a:cs typeface="Times New Roman" panose="02020603050405020304" pitchFamily="18" charset="0"/>
              </a:rPr>
              <a:t>Plateau and 2,4-D type products can be antagonistic (don’t play well together) so watch the mixing of these </a:t>
            </a:r>
          </a:p>
          <a:p>
            <a:pPr>
              <a:buFontTx/>
              <a:buNone/>
            </a:pPr>
            <a:endParaRPr lang="en-US" altLang="en-US" dirty="0">
              <a:latin typeface="Times New Roman" panose="02020603050405020304" pitchFamily="18" charset="0"/>
              <a:cs typeface="Times New Roman" panose="02020603050405020304" pitchFamily="18" charset="0"/>
            </a:endParaRPr>
          </a:p>
          <a:p>
            <a:pPr>
              <a:buFontTx/>
              <a:buNone/>
            </a:pPr>
            <a:r>
              <a:rPr lang="en-US" altLang="en-US" dirty="0">
                <a:latin typeface="Times New Roman" panose="02020603050405020304" pitchFamily="18" charset="0"/>
                <a:cs typeface="Times New Roman" panose="02020603050405020304" pitchFamily="18" charset="0"/>
              </a:rPr>
              <a:t>If sandy or light soils, then consider dropping rate down to 6 ounces Plateau per acre rates </a:t>
            </a:r>
          </a:p>
          <a:p>
            <a:pPr>
              <a:buFontTx/>
              <a:buNone/>
            </a:pPr>
            <a:endParaRPr lang="en-US" altLang="en-US" dirty="0">
              <a:latin typeface="Times New Roman" panose="02020603050405020304" pitchFamily="18" charset="0"/>
              <a:cs typeface="Times New Roman" panose="02020603050405020304" pitchFamily="18" charset="0"/>
            </a:endParaRPr>
          </a:p>
          <a:p>
            <a:pPr>
              <a:buFontTx/>
              <a:buNone/>
            </a:pPr>
            <a:r>
              <a:rPr lang="en-US" altLang="en-US" dirty="0">
                <a:latin typeface="Times New Roman" panose="02020603050405020304" pitchFamily="18" charset="0"/>
                <a:cs typeface="Times New Roman" panose="02020603050405020304" pitchFamily="18" charset="0"/>
              </a:rPr>
              <a:t>When applied properly will give approximately 2 years or so control of Leafy Spurge</a:t>
            </a:r>
          </a:p>
          <a:p>
            <a:pPr>
              <a:buFontTx/>
              <a:buNone/>
            </a:pPr>
            <a:endParaRPr lang="en-US" altLang="en-US" dirty="0">
              <a:latin typeface="Times New Roman" panose="02020603050405020304" pitchFamily="18" charset="0"/>
              <a:cs typeface="Times New Roman" panose="02020603050405020304" pitchFamily="18" charset="0"/>
            </a:endParaRPr>
          </a:p>
          <a:p>
            <a:pPr>
              <a:buFontTx/>
              <a:buNone/>
            </a:pPr>
            <a:r>
              <a:rPr lang="en-US" altLang="en-US" dirty="0">
                <a:latin typeface="Times New Roman" panose="02020603050405020304" pitchFamily="18" charset="0"/>
                <a:cs typeface="Times New Roman" panose="02020603050405020304" pitchFamily="18" charset="0"/>
              </a:rPr>
              <a:t>High-rate applications can and will cause grass damages and grass suppression in the next years spring, especially if grasses are already under stress</a:t>
            </a:r>
          </a:p>
          <a:p>
            <a:pPr>
              <a:buFontTx/>
              <a:buNone/>
            </a:pPr>
            <a:endParaRPr lang="en-US" alt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717292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E129A-E692-4DF3-B645-24D2625AFE78}"/>
              </a:ext>
            </a:extLst>
          </p:cNvPr>
          <p:cNvSpPr txBox="1"/>
          <p:nvPr/>
        </p:nvSpPr>
        <p:spPr>
          <a:xfrm>
            <a:off x="171451" y="161925"/>
            <a:ext cx="9957606" cy="6401753"/>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Leafy Spurge</a:t>
            </a:r>
          </a:p>
          <a:p>
            <a:endParaRPr lang="en-US" dirty="0">
              <a:latin typeface="Times New Roman" panose="02020603050405020304" pitchFamily="18" charset="0"/>
              <a:cs typeface="Times New Roman" panose="02020603050405020304" pitchFamily="18" charset="0"/>
            </a:endParaRPr>
          </a:p>
          <a:p>
            <a:r>
              <a:rPr lang="en-US" b="1" u="sng" dirty="0">
                <a:latin typeface="Times New Roman" panose="02020603050405020304" pitchFamily="18" charset="0"/>
                <a:cs typeface="Times New Roman" panose="02020603050405020304" pitchFamily="18" charset="0"/>
              </a:rPr>
              <a:t>Facet L Herbicide </a:t>
            </a:r>
            <a:r>
              <a:rPr lang="en-US" dirty="0">
                <a:latin typeface="Times New Roman" panose="02020603050405020304" pitchFamily="18" charset="0"/>
                <a:cs typeface="Times New Roman" panose="02020603050405020304" pitchFamily="18" charset="0"/>
              </a:rPr>
              <a:t>– (Quinclorac) may be used on Rights-of-ways, Roadsides, Fence lines, Pastures,</a:t>
            </a:r>
          </a:p>
          <a:p>
            <a:r>
              <a:rPr lang="en-US" dirty="0">
                <a:latin typeface="Times New Roman" panose="02020603050405020304" pitchFamily="18" charset="0"/>
                <a:cs typeface="Times New Roman" panose="02020603050405020304" pitchFamily="18" charset="0"/>
              </a:rPr>
              <a:t>(Including pasture grown for hay), CRP and has crops labeling as well</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Can be applied to waters edge, </a:t>
            </a:r>
            <a:r>
              <a:rPr lang="en-US" b="1" dirty="0">
                <a:latin typeface="Times New Roman" panose="02020603050405020304" pitchFamily="18" charset="0"/>
                <a:cs typeface="Times New Roman" panose="02020603050405020304" pitchFamily="18" charset="0"/>
              </a:rPr>
              <a:t>DO NOT </a:t>
            </a:r>
            <a:r>
              <a:rPr lang="en-US" dirty="0">
                <a:latin typeface="Times New Roman" panose="02020603050405020304" pitchFamily="18" charset="0"/>
                <a:cs typeface="Times New Roman" panose="02020603050405020304" pitchFamily="18" charset="0"/>
              </a:rPr>
              <a:t>apply directly or indirectly to water, areas where surface water is present,</a:t>
            </a:r>
          </a:p>
          <a:p>
            <a:r>
              <a:rPr lang="en-US" dirty="0">
                <a:latin typeface="Times New Roman" panose="02020603050405020304" pitchFamily="18" charset="0"/>
                <a:cs typeface="Times New Roman" panose="02020603050405020304" pitchFamily="18" charset="0"/>
              </a:rPr>
              <a:t>or to intertidal areas below the mean high-water mark</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Facet L Herbicide does have good safety around and under trees, good for tree belts with Leafy Spurge </a:t>
            </a:r>
          </a:p>
          <a:p>
            <a:r>
              <a:rPr lang="en-US" dirty="0">
                <a:latin typeface="Times New Roman" panose="02020603050405020304" pitchFamily="18" charset="0"/>
                <a:cs typeface="Times New Roman" panose="02020603050405020304" pitchFamily="18" charset="0"/>
              </a:rPr>
              <a:t>Problems, will also help in controlling Field Bindweed and Canada Thistle (somewhat) in these sites</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Is very slow to show symptoms and may not be evident for several weeks after application and full effect </a:t>
            </a:r>
          </a:p>
          <a:p>
            <a:r>
              <a:rPr lang="en-US" dirty="0">
                <a:latin typeface="Times New Roman" panose="02020603050405020304" pitchFamily="18" charset="0"/>
                <a:cs typeface="Times New Roman" panose="02020603050405020304" pitchFamily="18" charset="0"/>
              </a:rPr>
              <a:t>may not be evident for 3 to 6 months on perennial weeds</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Facet L Herbicide is used in some sensitive sites where Prairie Orchid is present in North Dakota</a:t>
            </a:r>
          </a:p>
          <a:p>
            <a:r>
              <a:rPr lang="en-US" dirty="0">
                <a:latin typeface="Times New Roman" panose="02020603050405020304" pitchFamily="18" charset="0"/>
                <a:cs typeface="Times New Roman" panose="02020603050405020304" pitchFamily="18" charset="0"/>
              </a:rPr>
              <a:t>(Sheyenne National Grass Lands)</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Application with Facet L can be expensive and cost up to $60.00 plus per acre</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Additional Weeds – Field Bindweed, Canada Thistle, </a:t>
            </a: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961434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DC9043-FD31-4ECD-A3DA-C3E516F39C26}"/>
              </a:ext>
            </a:extLst>
          </p:cNvPr>
          <p:cNvSpPr txBox="1"/>
          <p:nvPr/>
        </p:nvSpPr>
        <p:spPr>
          <a:xfrm>
            <a:off x="161925" y="219075"/>
            <a:ext cx="8996362" cy="4524315"/>
          </a:xfrm>
          <a:prstGeom prst="rect">
            <a:avLst/>
          </a:prstGeom>
          <a:noFill/>
        </p:spPr>
        <p:txBody>
          <a:bodyPr wrap="square">
            <a:spAutoFit/>
          </a:bodyPr>
          <a:lstStyle/>
          <a:p>
            <a:r>
              <a:rPr lang="en-US" b="1" u="sng" dirty="0">
                <a:latin typeface="Times New Roman" panose="02020603050405020304" pitchFamily="18" charset="0"/>
                <a:cs typeface="Times New Roman" panose="02020603050405020304" pitchFamily="18" charset="0"/>
              </a:rPr>
              <a:t>Use Rate for Leafy Spurge</a:t>
            </a:r>
          </a:p>
          <a:p>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Facet L Herbicide</a:t>
            </a:r>
            <a:r>
              <a:rPr lang="en-US" dirty="0">
                <a:latin typeface="Times New Roman" panose="02020603050405020304" pitchFamily="18" charset="0"/>
                <a:cs typeface="Times New Roman" panose="02020603050405020304" pitchFamily="18" charset="0"/>
              </a:rPr>
              <a:t>			at 32** to 64 ounces per acre</a:t>
            </a:r>
          </a:p>
          <a:p>
            <a:r>
              <a:rPr lang="en-US" b="1" dirty="0">
                <a:latin typeface="Times New Roman" panose="02020603050405020304" pitchFamily="18" charset="0"/>
                <a:cs typeface="Times New Roman" panose="02020603050405020304" pitchFamily="18" charset="0"/>
              </a:rPr>
              <a:t>MSO Surfactant</a:t>
            </a:r>
            <a:r>
              <a:rPr lang="en-US" dirty="0">
                <a:latin typeface="Times New Roman" panose="02020603050405020304" pitchFamily="18" charset="0"/>
                <a:cs typeface="Times New Roman" panose="02020603050405020304" pitchFamily="18" charset="0"/>
              </a:rPr>
              <a:t>			at 32 ounces per acre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Most use the 48 to 64 ounce per acre rates for Leafy Spurge control</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If applying Facet L at the **32 ounce per acre rates than it is suggested to add Overdrive Herbicide at 4 to 6 ounces per acre as well</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If you add Overdrive Herbicide (dicamba based herbicide), you will lose the tree safety and you might have to deal with possible volatility issues from the dicamba as well near sensitive crops</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Apply in spring at yellow bract growth stage (prebloom or before true flower)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Apply in fall before the first killing frost and latex is still flowing in the Leafy Spurge</a:t>
            </a:r>
          </a:p>
        </p:txBody>
      </p:sp>
    </p:spTree>
    <p:extLst>
      <p:ext uri="{BB962C8B-B14F-4D97-AF65-F5344CB8AC3E}">
        <p14:creationId xmlns:p14="http://schemas.microsoft.com/office/powerpoint/2010/main" val="40090823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9122A-8462-4BFD-BFCF-5477BE7FC3D0}"/>
              </a:ext>
            </a:extLst>
          </p:cNvPr>
          <p:cNvSpPr>
            <a:spLocks noGrp="1"/>
          </p:cNvSpPr>
          <p:nvPr>
            <p:ph type="title"/>
          </p:nvPr>
        </p:nvSpPr>
        <p:spPr>
          <a:xfrm>
            <a:off x="677334" y="275303"/>
            <a:ext cx="9213918" cy="698091"/>
          </a:xfrm>
        </p:spPr>
        <p:txBody>
          <a:bodyPr/>
          <a:lstStyle/>
          <a:p>
            <a:r>
              <a:rPr lang="en-US" dirty="0">
                <a:solidFill>
                  <a:schemeClr val="tx1"/>
                </a:solidFill>
                <a:latin typeface="Times New Roman" panose="02020603050405020304" pitchFamily="18" charset="0"/>
                <a:cs typeface="Times New Roman" panose="02020603050405020304" pitchFamily="18" charset="0"/>
              </a:rPr>
              <a:t>Leafy Spurge with Venue Herbicide</a:t>
            </a:r>
          </a:p>
        </p:txBody>
      </p:sp>
      <p:sp>
        <p:nvSpPr>
          <p:cNvPr id="3" name="Content Placeholder 2">
            <a:extLst>
              <a:ext uri="{FF2B5EF4-FFF2-40B4-BE49-F238E27FC236}">
                <a16:creationId xmlns:a16="http://schemas.microsoft.com/office/drawing/2014/main" id="{96E08410-2612-450C-83D3-EFB16A9AF628}"/>
              </a:ext>
            </a:extLst>
          </p:cNvPr>
          <p:cNvSpPr>
            <a:spLocks noGrp="1"/>
          </p:cNvSpPr>
          <p:nvPr>
            <p:ph idx="1"/>
          </p:nvPr>
        </p:nvSpPr>
        <p:spPr>
          <a:xfrm>
            <a:off x="285135" y="973395"/>
            <a:ext cx="9901084" cy="5609302"/>
          </a:xfrm>
        </p:spPr>
        <p:txBody>
          <a:bodyPr/>
          <a:lstStyle/>
          <a:p>
            <a:pPr marL="0" indent="0">
              <a:buNone/>
            </a:pPr>
            <a:r>
              <a:rPr lang="en-US" dirty="0"/>
              <a:t>Something a bit new to look at – Venue Herbicide on Leafy Spurge</a:t>
            </a:r>
          </a:p>
          <a:p>
            <a:pPr algn="l"/>
            <a:endParaRPr lang="en-US" sz="1800" b="0" i="0" u="none" strike="noStrike" baseline="0" dirty="0">
              <a:solidFill>
                <a:srgbClr val="000000"/>
              </a:solidFill>
              <a:latin typeface="Eras Medium"/>
            </a:endParaRPr>
          </a:p>
          <a:p>
            <a:r>
              <a:rPr lang="en-US" sz="1800" b="0" i="0" u="none" strike="noStrike" baseline="0" dirty="0">
                <a:solidFill>
                  <a:srgbClr val="000000"/>
                </a:solidFill>
                <a:latin typeface="Eras Medium"/>
              </a:rPr>
              <a:t> Venue</a:t>
            </a:r>
            <a:r>
              <a:rPr lang="en-US" sz="1800" b="0" i="0" u="none" strike="noStrike" baseline="30000" dirty="0">
                <a:solidFill>
                  <a:srgbClr val="000000"/>
                </a:solidFill>
                <a:latin typeface="Eras Medium"/>
              </a:rPr>
              <a:t>® </a:t>
            </a:r>
            <a:r>
              <a:rPr lang="en-US" sz="1800" b="0" i="0" u="none" strike="noStrike" baseline="0" dirty="0">
                <a:solidFill>
                  <a:srgbClr val="000000"/>
                </a:solidFill>
                <a:latin typeface="Eras Medium"/>
              </a:rPr>
              <a:t>Herbicide provides powerful control of leafy spurge in pasture, rangeland, and non-cropland. The active ingredient, pyraflufen-ethyl, is a PPO inhibitor which is a unique mode of action for control of leafy spurge. Research shows that Venue tank mixed with 2,4-D controls heavy leafy spurge populations when applied once per season in early June for three consecutive years.</a:t>
            </a:r>
          </a:p>
          <a:p>
            <a:pPr algn="l"/>
            <a:endParaRPr lang="en-US" sz="1800" b="0" i="0" u="none" strike="noStrike" baseline="0" dirty="0">
              <a:solidFill>
                <a:srgbClr val="000000"/>
              </a:solidFill>
              <a:latin typeface="Eras Medium"/>
            </a:endParaRPr>
          </a:p>
          <a:p>
            <a:r>
              <a:rPr lang="en-US" sz="1800" b="0" i="0" u="none" strike="noStrike" baseline="0" dirty="0">
                <a:solidFill>
                  <a:srgbClr val="000000"/>
                </a:solidFill>
                <a:latin typeface="Eras Medium"/>
              </a:rPr>
              <a:t> </a:t>
            </a:r>
            <a:r>
              <a:rPr lang="en-US" sz="1800" b="1" i="0" u="none" strike="noStrike" baseline="0" dirty="0">
                <a:solidFill>
                  <a:srgbClr val="000000"/>
                </a:solidFill>
                <a:latin typeface="Eras Medium"/>
              </a:rPr>
              <a:t>Use Information</a:t>
            </a:r>
            <a:endParaRPr lang="en-US" sz="1800" b="0" i="0" u="none" strike="noStrike" baseline="0" dirty="0">
              <a:solidFill>
                <a:srgbClr val="000000"/>
              </a:solidFill>
              <a:latin typeface="Eras Medium"/>
            </a:endParaRPr>
          </a:p>
          <a:p>
            <a:r>
              <a:rPr lang="en-US" sz="1800" b="0" i="0" u="none" strike="noStrike" baseline="0" dirty="0">
                <a:solidFill>
                  <a:srgbClr val="000000"/>
                </a:solidFill>
                <a:latin typeface="Eras Medium"/>
              </a:rPr>
              <a:t>• Venue Rates- 3.5 fl. oz/A on pasture and rangeland- 4.0 fl. oz/A on non-crop</a:t>
            </a:r>
          </a:p>
          <a:p>
            <a:r>
              <a:rPr lang="en-US" sz="1800" b="0" i="0" u="none" strike="noStrike" baseline="0" dirty="0">
                <a:solidFill>
                  <a:srgbClr val="000000"/>
                </a:solidFill>
                <a:latin typeface="Eras Medium"/>
              </a:rPr>
              <a:t>• Apply with 2,4-D at 1 lb. acid equivalent per acre (Working with Freelexx Herbicide currently)</a:t>
            </a:r>
          </a:p>
          <a:p>
            <a:r>
              <a:rPr lang="en-US" sz="1800" b="0" i="0" u="none" strike="noStrike" baseline="0" dirty="0">
                <a:solidFill>
                  <a:srgbClr val="000000"/>
                </a:solidFill>
                <a:latin typeface="Eras Medium"/>
              </a:rPr>
              <a:t>• Use COC or MSO at 1% v/v, also doing work with Liberate Surfactant at .25% by volume</a:t>
            </a:r>
          </a:p>
          <a:p>
            <a:r>
              <a:rPr lang="en-US" sz="1800" b="0" i="0" u="none" strike="noStrike" baseline="0" dirty="0">
                <a:solidFill>
                  <a:srgbClr val="000000"/>
                </a:solidFill>
                <a:latin typeface="Eras Medium"/>
              </a:rPr>
              <a:t>• Apply late spring/early summer at yellow-bract stage, often late May or early June depending on geography.</a:t>
            </a:r>
          </a:p>
          <a:p>
            <a:r>
              <a:rPr lang="en-US" sz="1800" b="0" i="0" u="none" strike="noStrike" baseline="0" dirty="0">
                <a:solidFill>
                  <a:srgbClr val="000000"/>
                </a:solidFill>
                <a:latin typeface="Eras Medium"/>
              </a:rPr>
              <a:t>• Repeat application yearly to achieve full control of leafy spurge.</a:t>
            </a:r>
          </a:p>
          <a:p>
            <a:r>
              <a:rPr lang="en-US" sz="1800" b="0" i="0" u="none" strike="noStrike" baseline="0" dirty="0">
                <a:solidFill>
                  <a:srgbClr val="000000"/>
                </a:solidFill>
                <a:latin typeface="Eras Medium"/>
              </a:rPr>
              <a:t>• Spray solution should have a </a:t>
            </a:r>
            <a:r>
              <a:rPr lang="en-US" sz="1800" b="1" i="0" u="none" strike="noStrike" baseline="0" dirty="0">
                <a:solidFill>
                  <a:srgbClr val="000000"/>
                </a:solidFill>
                <a:latin typeface="Eras Demi"/>
              </a:rPr>
              <a:t>pH of 7.5 or less</a:t>
            </a:r>
            <a:r>
              <a:rPr lang="en-US" sz="1800" b="0" i="0" u="none" strike="noStrike" baseline="0" dirty="0">
                <a:solidFill>
                  <a:srgbClr val="000000"/>
                </a:solidFill>
                <a:latin typeface="Eras Medium"/>
              </a:rPr>
              <a:t>. Buffer if necessary.</a:t>
            </a:r>
            <a:endParaRPr lang="en-US" dirty="0"/>
          </a:p>
        </p:txBody>
      </p:sp>
    </p:spTree>
    <p:extLst>
      <p:ext uri="{BB962C8B-B14F-4D97-AF65-F5344CB8AC3E}">
        <p14:creationId xmlns:p14="http://schemas.microsoft.com/office/powerpoint/2010/main" val="26069534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200EDEE-DC2C-42A3-A4F9-1ED006E3D889}"/>
              </a:ext>
            </a:extLst>
          </p:cNvPr>
          <p:cNvSpPr txBox="1"/>
          <p:nvPr/>
        </p:nvSpPr>
        <p:spPr>
          <a:xfrm>
            <a:off x="151075" y="222636"/>
            <a:ext cx="9962984" cy="2369880"/>
          </a:xfrm>
          <a:prstGeom prst="rect">
            <a:avLst/>
          </a:prstGeom>
          <a:noFill/>
        </p:spPr>
        <p:txBody>
          <a:bodyPr wrap="square">
            <a:spAutoFit/>
          </a:bodyPr>
          <a:lstStyle/>
          <a:p>
            <a:pPr algn="l"/>
            <a:endParaRPr lang="en-US" sz="2000" b="0" i="0" u="none" strike="noStrike" baseline="0" dirty="0">
              <a:solidFill>
                <a:srgbClr val="000000"/>
              </a:solidFill>
              <a:latin typeface="Eras Medium"/>
            </a:endParaRPr>
          </a:p>
          <a:p>
            <a:r>
              <a:rPr lang="en-US" sz="2000" b="0" i="0" u="none" strike="noStrike" baseline="0" dirty="0">
                <a:solidFill>
                  <a:srgbClr val="000000"/>
                </a:solidFill>
                <a:latin typeface="Eras Medium"/>
              </a:rPr>
              <a:t> </a:t>
            </a:r>
            <a:r>
              <a:rPr lang="en-US" sz="1800" b="1" i="0" u="none" strike="noStrike" baseline="0" dirty="0">
                <a:solidFill>
                  <a:srgbClr val="000000"/>
                </a:solidFill>
                <a:latin typeface="Eras Medium"/>
              </a:rPr>
              <a:t>Key Benefits</a:t>
            </a:r>
            <a:endParaRPr lang="en-US" sz="1800" b="0" i="0" u="none" strike="noStrike" baseline="0" dirty="0">
              <a:solidFill>
                <a:srgbClr val="000000"/>
              </a:solidFill>
              <a:latin typeface="Eras Medium"/>
            </a:endParaRPr>
          </a:p>
          <a:p>
            <a:r>
              <a:rPr lang="en-US" sz="1800" b="0" i="0" u="none" strike="noStrike" baseline="0" dirty="0">
                <a:solidFill>
                  <a:srgbClr val="000000"/>
                </a:solidFill>
                <a:latin typeface="Eras Medium"/>
              </a:rPr>
              <a:t>• Control of leafy spurge can be achieved after three consecutive yearly applications.</a:t>
            </a:r>
          </a:p>
          <a:p>
            <a:r>
              <a:rPr lang="fr-FR" sz="1800" b="0" i="0" u="none" strike="noStrike" baseline="0" dirty="0">
                <a:solidFill>
                  <a:srgbClr val="000000"/>
                </a:solidFill>
                <a:latin typeface="Eras Medium"/>
              </a:rPr>
              <a:t>• Excellent fit for riparien zones, Very good tree safety </a:t>
            </a:r>
          </a:p>
          <a:p>
            <a:r>
              <a:rPr lang="en-US" sz="1800" b="0" i="0" u="none" strike="noStrike" baseline="0" dirty="0">
                <a:solidFill>
                  <a:srgbClr val="000000"/>
                </a:solidFill>
                <a:latin typeface="Eras Medium"/>
              </a:rPr>
              <a:t>• No grazing restrictions (once spray solution is dried)</a:t>
            </a:r>
          </a:p>
          <a:p>
            <a:r>
              <a:rPr lang="en-US" sz="1800" b="0" i="0" u="none" strike="noStrike" baseline="0" dirty="0">
                <a:solidFill>
                  <a:srgbClr val="000000"/>
                </a:solidFill>
                <a:latin typeface="Eras Medium"/>
              </a:rPr>
              <a:t>• Minimal impact to grasses and trees</a:t>
            </a:r>
          </a:p>
          <a:p>
            <a:r>
              <a:rPr lang="en-US" sz="1800" b="0" i="0" u="none" strike="noStrike" baseline="0" dirty="0">
                <a:solidFill>
                  <a:srgbClr val="000000"/>
                </a:solidFill>
                <a:latin typeface="Eras Medium"/>
              </a:rPr>
              <a:t>• Novel Group 14 herbicide providing a rotational option for leafy spurge control</a:t>
            </a:r>
          </a:p>
          <a:p>
            <a:r>
              <a:rPr lang="en-US" sz="1800" b="0" i="0" u="none" strike="noStrike" baseline="0" dirty="0">
                <a:solidFill>
                  <a:srgbClr val="000000"/>
                </a:solidFill>
                <a:latin typeface="Eras Medium"/>
              </a:rPr>
              <a:t>• Provides additional control of field bindweed and Russian thistle (less than 4 inches)</a:t>
            </a:r>
            <a:endParaRPr lang="en-US" dirty="0"/>
          </a:p>
        </p:txBody>
      </p:sp>
      <p:sp>
        <p:nvSpPr>
          <p:cNvPr id="7" name="TextBox 6">
            <a:extLst>
              <a:ext uri="{FF2B5EF4-FFF2-40B4-BE49-F238E27FC236}">
                <a16:creationId xmlns:a16="http://schemas.microsoft.com/office/drawing/2014/main" id="{94F72A08-78C7-4ADF-A1D9-8808F7AC341E}"/>
              </a:ext>
            </a:extLst>
          </p:cNvPr>
          <p:cNvSpPr txBox="1"/>
          <p:nvPr/>
        </p:nvSpPr>
        <p:spPr>
          <a:xfrm>
            <a:off x="151075" y="2592516"/>
            <a:ext cx="9002864" cy="3200876"/>
          </a:xfrm>
          <a:prstGeom prst="rect">
            <a:avLst/>
          </a:prstGeom>
          <a:noFill/>
        </p:spPr>
        <p:txBody>
          <a:bodyPr wrap="square">
            <a:spAutoFit/>
          </a:bodyPr>
          <a:lstStyle/>
          <a:p>
            <a:pPr algn="l"/>
            <a:endParaRPr lang="en-US" sz="2000" b="0" i="0" u="none" strike="noStrike" baseline="0" dirty="0">
              <a:solidFill>
                <a:srgbClr val="000000"/>
              </a:solidFill>
              <a:latin typeface="Eras Medium"/>
            </a:endParaRPr>
          </a:p>
          <a:p>
            <a:r>
              <a:rPr lang="en-US" sz="2000" b="0" i="0" u="none" strike="noStrike" baseline="0" dirty="0">
                <a:solidFill>
                  <a:srgbClr val="000000"/>
                </a:solidFill>
                <a:latin typeface="Eras Medium"/>
              </a:rPr>
              <a:t> </a:t>
            </a:r>
            <a:r>
              <a:rPr lang="en-US" sz="1800" b="1" i="0" u="none" strike="noStrike" baseline="0" dirty="0">
                <a:solidFill>
                  <a:srgbClr val="000000"/>
                </a:solidFill>
                <a:latin typeface="Eras Medium"/>
              </a:rPr>
              <a:t>Product Information</a:t>
            </a:r>
            <a:endParaRPr lang="en-US" sz="1800" b="0" i="0" u="none" strike="noStrike" baseline="0" dirty="0">
              <a:solidFill>
                <a:srgbClr val="000000"/>
              </a:solidFill>
              <a:latin typeface="Eras Medium"/>
            </a:endParaRPr>
          </a:p>
          <a:p>
            <a:r>
              <a:rPr lang="en-US" sz="1800" b="0" i="0" u="none" strike="noStrike" baseline="0" dirty="0">
                <a:solidFill>
                  <a:srgbClr val="000000"/>
                </a:solidFill>
                <a:latin typeface="Eras Medium"/>
              </a:rPr>
              <a:t>• For optimum results, late spring/early summer applications are recommended to reduce leafy spurge competition with desirable vegetation during the summer growing months.</a:t>
            </a:r>
          </a:p>
          <a:p>
            <a:endParaRPr lang="en-US" sz="1800" b="0" i="0" u="none" strike="noStrike" baseline="0" dirty="0">
              <a:solidFill>
                <a:srgbClr val="000000"/>
              </a:solidFill>
              <a:latin typeface="Eras Medium"/>
            </a:endParaRPr>
          </a:p>
          <a:p>
            <a:r>
              <a:rPr lang="en-US" sz="1800" b="0" i="0" u="none" strike="noStrike" baseline="0" dirty="0">
                <a:solidFill>
                  <a:srgbClr val="000000"/>
                </a:solidFill>
                <a:latin typeface="Eras Medium"/>
              </a:rPr>
              <a:t>• Leafy spurge will become symptomatic within 3 days and full desiccation can be expected within 1 to 2 weeks. </a:t>
            </a:r>
          </a:p>
          <a:p>
            <a:endParaRPr lang="en-US" sz="1800" b="0" i="0" u="none" strike="noStrike" baseline="0" dirty="0">
              <a:solidFill>
                <a:srgbClr val="000000"/>
              </a:solidFill>
              <a:latin typeface="Eras Medium"/>
            </a:endParaRPr>
          </a:p>
          <a:p>
            <a:r>
              <a:rPr lang="en-US" sz="1800" b="0" i="0" u="none" strike="noStrike" baseline="0" dirty="0">
                <a:solidFill>
                  <a:srgbClr val="000000"/>
                </a:solidFill>
                <a:latin typeface="Eras Medium"/>
              </a:rPr>
              <a:t>• </a:t>
            </a:r>
            <a:r>
              <a:rPr lang="en-US" sz="1800" b="1" i="0" u="sng" strike="noStrike" baseline="0" dirty="0">
                <a:solidFill>
                  <a:srgbClr val="000000"/>
                </a:solidFill>
                <a:latin typeface="Eras Medium"/>
              </a:rPr>
              <a:t>Three consecutive yearly applications are needed </a:t>
            </a:r>
            <a:r>
              <a:rPr lang="en-US" sz="1800" b="0" i="0" u="none" strike="noStrike" baseline="0" dirty="0">
                <a:solidFill>
                  <a:srgbClr val="000000"/>
                </a:solidFill>
                <a:latin typeface="Eras Medium"/>
              </a:rPr>
              <a:t>for complete control of leafy spurge. After year three, occasional spot applications may be needed to eradicate leafy spurge. </a:t>
            </a:r>
          </a:p>
          <a:p>
            <a:r>
              <a:rPr lang="en-US" sz="1800" b="0" i="0" u="none" strike="noStrike" baseline="0" dirty="0">
                <a:solidFill>
                  <a:srgbClr val="000000"/>
                </a:solidFill>
                <a:latin typeface="Eras Medium"/>
              </a:rPr>
              <a:t>• Venue is a contact herbicide. Higher carrier volumes will result in better control. </a:t>
            </a:r>
            <a:endParaRPr lang="en-US" dirty="0"/>
          </a:p>
        </p:txBody>
      </p:sp>
    </p:spTree>
    <p:extLst>
      <p:ext uri="{BB962C8B-B14F-4D97-AF65-F5344CB8AC3E}">
        <p14:creationId xmlns:p14="http://schemas.microsoft.com/office/powerpoint/2010/main" val="9193192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923FCD2-0021-42FE-AD84-1474D0C09C06}"/>
              </a:ext>
            </a:extLst>
          </p:cNvPr>
          <p:cNvPicPr>
            <a:picLocks noChangeAspect="1"/>
          </p:cNvPicPr>
          <p:nvPr/>
        </p:nvPicPr>
        <p:blipFill>
          <a:blip r:embed="rId2"/>
          <a:stretch>
            <a:fillRect/>
          </a:stretch>
        </p:blipFill>
        <p:spPr>
          <a:xfrm>
            <a:off x="0" y="1536971"/>
            <a:ext cx="4333462" cy="5321030"/>
          </a:xfrm>
          <a:prstGeom prst="rect">
            <a:avLst/>
          </a:prstGeom>
        </p:spPr>
      </p:pic>
      <p:sp>
        <p:nvSpPr>
          <p:cNvPr id="5" name="TextBox 4">
            <a:extLst>
              <a:ext uri="{FF2B5EF4-FFF2-40B4-BE49-F238E27FC236}">
                <a16:creationId xmlns:a16="http://schemas.microsoft.com/office/drawing/2014/main" id="{5CCFCC8A-5701-4AD5-85EF-3F6FB807DABB}"/>
              </a:ext>
            </a:extLst>
          </p:cNvPr>
          <p:cNvSpPr txBox="1"/>
          <p:nvPr/>
        </p:nvSpPr>
        <p:spPr>
          <a:xfrm>
            <a:off x="61782" y="151075"/>
            <a:ext cx="3997896" cy="1200329"/>
          </a:xfrm>
          <a:prstGeom prst="rect">
            <a:avLst/>
          </a:prstGeom>
          <a:noFill/>
        </p:spPr>
        <p:txBody>
          <a:bodyPr wrap="square">
            <a:spAutoFit/>
          </a:bodyPr>
          <a:lstStyle/>
          <a:p>
            <a:pPr algn="l"/>
            <a:endParaRPr lang="en-US" sz="2000" b="0" i="0" u="none" strike="noStrike" baseline="0" dirty="0">
              <a:solidFill>
                <a:srgbClr val="000000"/>
              </a:solidFill>
              <a:latin typeface="Eras Demi"/>
            </a:endParaRPr>
          </a:p>
          <a:p>
            <a:pPr algn="ctr"/>
            <a:r>
              <a:rPr lang="en-US" sz="2000" b="0" i="0" u="none" strike="noStrike" baseline="0" dirty="0">
                <a:solidFill>
                  <a:srgbClr val="000000"/>
                </a:solidFill>
                <a:latin typeface="Eras Demi"/>
              </a:rPr>
              <a:t> </a:t>
            </a:r>
            <a:r>
              <a:rPr lang="en-US" sz="1800" b="1" i="0" u="none" strike="noStrike" baseline="0" dirty="0">
                <a:solidFill>
                  <a:srgbClr val="000000"/>
                </a:solidFill>
                <a:latin typeface="Eras Demi"/>
              </a:rPr>
              <a:t>Efficacy of Venue + 2,4-D on Leafy Spurge</a:t>
            </a:r>
          </a:p>
          <a:p>
            <a:pPr algn="ctr"/>
            <a:r>
              <a:rPr lang="en-US" sz="1400" b="1" i="0" u="none" strike="noStrike" baseline="0" dirty="0">
                <a:solidFill>
                  <a:srgbClr val="000000"/>
                </a:solidFill>
                <a:latin typeface="Eras Demi"/>
              </a:rPr>
              <a:t>28 Days After Treatment</a:t>
            </a:r>
            <a:endParaRPr lang="en-US" dirty="0"/>
          </a:p>
        </p:txBody>
      </p:sp>
      <p:pic>
        <p:nvPicPr>
          <p:cNvPr id="7" name="Picture 6" descr="A group of sheep in a field&#10;&#10;Description automatically generated with medium confidence">
            <a:extLst>
              <a:ext uri="{FF2B5EF4-FFF2-40B4-BE49-F238E27FC236}">
                <a16:creationId xmlns:a16="http://schemas.microsoft.com/office/drawing/2014/main" id="{143F5F31-C091-4477-BA98-6C3C818B6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34896" y="0"/>
            <a:ext cx="3527724" cy="3522430"/>
          </a:xfrm>
          <a:prstGeom prst="rect">
            <a:avLst/>
          </a:prstGeom>
        </p:spPr>
      </p:pic>
      <p:pic>
        <p:nvPicPr>
          <p:cNvPr id="9" name="Picture 8" descr="A grassy field with trees in the background&#10;&#10;Description automatically generated with medium confidence">
            <a:extLst>
              <a:ext uri="{FF2B5EF4-FFF2-40B4-BE49-F238E27FC236}">
                <a16:creationId xmlns:a16="http://schemas.microsoft.com/office/drawing/2014/main" id="{E7CBE533-9299-4419-B9C2-A80A9601E6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2620" y="0"/>
            <a:ext cx="4129380" cy="3522430"/>
          </a:xfrm>
          <a:prstGeom prst="rect">
            <a:avLst/>
          </a:prstGeom>
        </p:spPr>
      </p:pic>
      <p:pic>
        <p:nvPicPr>
          <p:cNvPr id="11" name="Picture 10" descr="A picture containing grass, outdoor, green, lush&#10;&#10;Description automatically generated">
            <a:extLst>
              <a:ext uri="{FF2B5EF4-FFF2-40B4-BE49-F238E27FC236}">
                <a16:creationId xmlns:a16="http://schemas.microsoft.com/office/drawing/2014/main" id="{3865EF70-6A70-4DD7-8DD6-E7CBB9AE5B2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34896" y="3522430"/>
            <a:ext cx="3527724" cy="3335569"/>
          </a:xfrm>
          <a:prstGeom prst="rect">
            <a:avLst/>
          </a:prstGeom>
        </p:spPr>
      </p:pic>
      <p:pic>
        <p:nvPicPr>
          <p:cNvPr id="13" name="Picture 12" descr="A grassy field with trees in the background&#10;&#10;Description automatically generated with medium confidence">
            <a:extLst>
              <a:ext uri="{FF2B5EF4-FFF2-40B4-BE49-F238E27FC236}">
                <a16:creationId xmlns:a16="http://schemas.microsoft.com/office/drawing/2014/main" id="{88B0CDB1-3A29-4B46-963F-2FC19FEA022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62716" y="3522431"/>
            <a:ext cx="4129284" cy="3335568"/>
          </a:xfrm>
          <a:prstGeom prst="rect">
            <a:avLst/>
          </a:prstGeom>
        </p:spPr>
      </p:pic>
      <p:sp>
        <p:nvSpPr>
          <p:cNvPr id="14" name="TextBox 13">
            <a:extLst>
              <a:ext uri="{FF2B5EF4-FFF2-40B4-BE49-F238E27FC236}">
                <a16:creationId xmlns:a16="http://schemas.microsoft.com/office/drawing/2014/main" id="{11ED006F-0E53-420A-9C68-B76F3C86D792}"/>
              </a:ext>
            </a:extLst>
          </p:cNvPr>
          <p:cNvSpPr txBox="1"/>
          <p:nvPr/>
        </p:nvSpPr>
        <p:spPr>
          <a:xfrm>
            <a:off x="4619708" y="496111"/>
            <a:ext cx="3133237" cy="646331"/>
          </a:xfrm>
          <a:prstGeom prst="rect">
            <a:avLst/>
          </a:prstGeom>
          <a:noFill/>
        </p:spPr>
        <p:txBody>
          <a:bodyPr wrap="square" rtlCol="0">
            <a:spAutoFit/>
          </a:bodyPr>
          <a:lstStyle/>
          <a:p>
            <a:r>
              <a:rPr lang="en-US" dirty="0"/>
              <a:t>Montrail County, ND</a:t>
            </a:r>
          </a:p>
          <a:p>
            <a:r>
              <a:rPr lang="en-US" dirty="0"/>
              <a:t>2022 Venue Plots</a:t>
            </a:r>
          </a:p>
        </p:txBody>
      </p:sp>
      <p:sp>
        <p:nvSpPr>
          <p:cNvPr id="15" name="TextBox 14">
            <a:extLst>
              <a:ext uri="{FF2B5EF4-FFF2-40B4-BE49-F238E27FC236}">
                <a16:creationId xmlns:a16="http://schemas.microsoft.com/office/drawing/2014/main" id="{10C1A7FD-A423-4C38-8DC3-222A8C4CB97D}"/>
              </a:ext>
            </a:extLst>
          </p:cNvPr>
          <p:cNvSpPr txBox="1"/>
          <p:nvPr/>
        </p:nvSpPr>
        <p:spPr>
          <a:xfrm>
            <a:off x="8501974" y="418289"/>
            <a:ext cx="2912529" cy="923330"/>
          </a:xfrm>
          <a:prstGeom prst="rect">
            <a:avLst/>
          </a:prstGeom>
          <a:noFill/>
        </p:spPr>
        <p:txBody>
          <a:bodyPr wrap="none" rtlCol="0">
            <a:spAutoFit/>
          </a:bodyPr>
          <a:lstStyle/>
          <a:p>
            <a:r>
              <a:rPr lang="en-US" dirty="0"/>
              <a:t>9 days after treatment</a:t>
            </a:r>
          </a:p>
          <a:p>
            <a:r>
              <a:rPr lang="en-US" dirty="0"/>
              <a:t>4 oz Venue, 1 qt. Freelexx</a:t>
            </a:r>
          </a:p>
          <a:p>
            <a:r>
              <a:rPr lang="en-US" dirty="0"/>
              <a:t>MSO? Or Liberate?</a:t>
            </a:r>
          </a:p>
        </p:txBody>
      </p:sp>
    </p:spTree>
    <p:extLst>
      <p:ext uri="{BB962C8B-B14F-4D97-AF65-F5344CB8AC3E}">
        <p14:creationId xmlns:p14="http://schemas.microsoft.com/office/powerpoint/2010/main" val="5057020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grassy field with trees in the background&#10;&#10;Description automatically generated with medium confidence">
            <a:extLst>
              <a:ext uri="{FF2B5EF4-FFF2-40B4-BE49-F238E27FC236}">
                <a16:creationId xmlns:a16="http://schemas.microsoft.com/office/drawing/2014/main" id="{9735F226-05B1-4F97-B6B4-D3932932D70E}"/>
              </a:ext>
            </a:extLst>
          </p:cNvPr>
          <p:cNvPicPr>
            <a:picLocks noChangeAspect="1"/>
          </p:cNvPicPr>
          <p:nvPr/>
        </p:nvPicPr>
        <p:blipFill rotWithShape="1">
          <a:blip r:embed="rId2">
            <a:extLst>
              <a:ext uri="{28A0092B-C50C-407E-A947-70E740481C1C}">
                <a14:useLocalDpi xmlns:a14="http://schemas.microsoft.com/office/drawing/2010/main" val="0"/>
              </a:ext>
            </a:extLst>
          </a:blip>
          <a:srcRect t="18031" b="6969"/>
          <a:stretch/>
        </p:blipFill>
        <p:spPr>
          <a:xfrm>
            <a:off x="20" y="10"/>
            <a:ext cx="12191980" cy="6857990"/>
          </a:xfrm>
          <a:prstGeom prst="rect">
            <a:avLst/>
          </a:prstGeom>
        </p:spPr>
      </p:pic>
      <p:sp>
        <p:nvSpPr>
          <p:cNvPr id="7" name="TextBox 6">
            <a:extLst>
              <a:ext uri="{FF2B5EF4-FFF2-40B4-BE49-F238E27FC236}">
                <a16:creationId xmlns:a16="http://schemas.microsoft.com/office/drawing/2014/main" id="{0161C208-756D-4A58-AFE0-4C840B872BFE}"/>
              </a:ext>
            </a:extLst>
          </p:cNvPr>
          <p:cNvSpPr txBox="1"/>
          <p:nvPr/>
        </p:nvSpPr>
        <p:spPr>
          <a:xfrm>
            <a:off x="4455267" y="107005"/>
            <a:ext cx="4834647" cy="1200329"/>
          </a:xfrm>
          <a:prstGeom prst="rect">
            <a:avLst/>
          </a:prstGeom>
          <a:noFill/>
        </p:spPr>
        <p:txBody>
          <a:bodyPr wrap="square">
            <a:spAutoFit/>
          </a:bodyPr>
          <a:lstStyle/>
          <a:p>
            <a:r>
              <a:rPr lang="en-US" dirty="0"/>
              <a:t>Photos – August 18, 2022</a:t>
            </a:r>
          </a:p>
          <a:p>
            <a:r>
              <a:rPr lang="en-US" dirty="0"/>
              <a:t>Venue Test Plots, Montrail County, ND</a:t>
            </a:r>
          </a:p>
          <a:p>
            <a:endParaRPr lang="en-US" dirty="0"/>
          </a:p>
          <a:p>
            <a:r>
              <a:rPr lang="en-US" dirty="0"/>
              <a:t>Applied approximately July 5, 2022</a:t>
            </a:r>
          </a:p>
        </p:txBody>
      </p:sp>
    </p:spTree>
    <p:extLst>
      <p:ext uri="{BB962C8B-B14F-4D97-AF65-F5344CB8AC3E}">
        <p14:creationId xmlns:p14="http://schemas.microsoft.com/office/powerpoint/2010/main" val="31427527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group of sheep in a field&#10;&#10;Description automatically generated with medium confidence">
            <a:extLst>
              <a:ext uri="{FF2B5EF4-FFF2-40B4-BE49-F238E27FC236}">
                <a16:creationId xmlns:a16="http://schemas.microsoft.com/office/drawing/2014/main" id="{CD2C3D8F-B66C-486B-885B-6EB647417CA9}"/>
              </a:ext>
            </a:extLst>
          </p:cNvPr>
          <p:cNvPicPr>
            <a:picLocks noChangeAspect="1"/>
          </p:cNvPicPr>
          <p:nvPr/>
        </p:nvPicPr>
        <p:blipFill rotWithShape="1">
          <a:blip r:embed="rId2">
            <a:extLst>
              <a:ext uri="{28A0092B-C50C-407E-A947-70E740481C1C}">
                <a14:useLocalDpi xmlns:a14="http://schemas.microsoft.com/office/drawing/2010/main" val="0"/>
              </a:ext>
            </a:extLst>
          </a:blip>
          <a:srcRect t="2765" b="22235"/>
          <a:stretch/>
        </p:blipFill>
        <p:spPr>
          <a:xfrm>
            <a:off x="20" y="10"/>
            <a:ext cx="12191980" cy="6857990"/>
          </a:xfrm>
          <a:prstGeom prst="rect">
            <a:avLst/>
          </a:prstGeom>
        </p:spPr>
      </p:pic>
      <p:sp>
        <p:nvSpPr>
          <p:cNvPr id="4" name="TextBox 3">
            <a:extLst>
              <a:ext uri="{FF2B5EF4-FFF2-40B4-BE49-F238E27FC236}">
                <a16:creationId xmlns:a16="http://schemas.microsoft.com/office/drawing/2014/main" id="{7E19BD08-2DF4-4595-A71F-0451F44C15DF}"/>
              </a:ext>
            </a:extLst>
          </p:cNvPr>
          <p:cNvSpPr txBox="1"/>
          <p:nvPr/>
        </p:nvSpPr>
        <p:spPr>
          <a:xfrm>
            <a:off x="6750996" y="87549"/>
            <a:ext cx="4328808" cy="923330"/>
          </a:xfrm>
          <a:prstGeom prst="rect">
            <a:avLst/>
          </a:prstGeom>
          <a:noFill/>
        </p:spPr>
        <p:txBody>
          <a:bodyPr wrap="square" rtlCol="0">
            <a:spAutoFit/>
          </a:bodyPr>
          <a:lstStyle/>
          <a:p>
            <a:r>
              <a:rPr lang="en-US" dirty="0"/>
              <a:t>Photos – August 18, 2022</a:t>
            </a:r>
          </a:p>
          <a:p>
            <a:r>
              <a:rPr lang="en-US" dirty="0"/>
              <a:t>Venue Test Plots, Montrail County, ND</a:t>
            </a:r>
          </a:p>
          <a:p>
            <a:r>
              <a:rPr lang="en-US" dirty="0"/>
              <a:t>Applied approximately July 5, 2022</a:t>
            </a:r>
          </a:p>
        </p:txBody>
      </p:sp>
    </p:spTree>
    <p:extLst>
      <p:ext uri="{BB962C8B-B14F-4D97-AF65-F5344CB8AC3E}">
        <p14:creationId xmlns:p14="http://schemas.microsoft.com/office/powerpoint/2010/main" val="35261215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D932BBF-C410-4811-A203-F7E55913FD4A}"/>
              </a:ext>
            </a:extLst>
          </p:cNvPr>
          <p:cNvSpPr>
            <a:spLocks noGrp="1"/>
          </p:cNvSpPr>
          <p:nvPr>
            <p:ph type="body" sz="quarter" idx="10"/>
          </p:nvPr>
        </p:nvSpPr>
        <p:spPr>
          <a:xfrm>
            <a:off x="219496" y="226094"/>
            <a:ext cx="7052162" cy="666535"/>
          </a:xfrm>
        </p:spPr>
        <p:txBody>
          <a:bodyPr>
            <a:normAutofit fontScale="92500"/>
          </a:bodyPr>
          <a:lstStyle/>
          <a:p>
            <a:r>
              <a:rPr lang="en-US" sz="4000" b="0" dirty="0">
                <a:latin typeface="Minion Pro" panose="02040503050306020203"/>
              </a:rPr>
              <a:t>Purple Loosestrife Active Projects</a:t>
            </a:r>
          </a:p>
        </p:txBody>
      </p:sp>
      <p:sp>
        <p:nvSpPr>
          <p:cNvPr id="3" name="Text Placeholder 2">
            <a:extLst>
              <a:ext uri="{FF2B5EF4-FFF2-40B4-BE49-F238E27FC236}">
                <a16:creationId xmlns:a16="http://schemas.microsoft.com/office/drawing/2014/main" id="{5D2632BD-E924-4025-B7F7-537B985D6D00}"/>
              </a:ext>
            </a:extLst>
          </p:cNvPr>
          <p:cNvSpPr>
            <a:spLocks noGrp="1"/>
          </p:cNvSpPr>
          <p:nvPr>
            <p:ph type="body" sz="quarter" idx="12"/>
          </p:nvPr>
        </p:nvSpPr>
        <p:spPr>
          <a:xfrm>
            <a:off x="219496" y="892629"/>
            <a:ext cx="10183813" cy="3130550"/>
          </a:xfrm>
        </p:spPr>
        <p:txBody>
          <a:bodyPr/>
          <a:lstStyle/>
          <a:p>
            <a:pPr marL="457200" indent="-457200">
              <a:buFont typeface="Arial" panose="020B0604020202020204" pitchFamily="34" charset="0"/>
              <a:buChar char="•"/>
            </a:pPr>
            <a:r>
              <a:rPr lang="en-US" dirty="0"/>
              <a:t>Leaf feeding beetles and root weevils</a:t>
            </a:r>
          </a:p>
          <a:p>
            <a:pPr marL="914400" lvl="1" indent="-457200">
              <a:buFont typeface="Arial" panose="020B0604020202020204" pitchFamily="34" charset="0"/>
              <a:buChar char="•"/>
            </a:pPr>
            <a:r>
              <a:rPr lang="en-US" dirty="0"/>
              <a:t>Releases the last few years in Morton and Barnes Co</a:t>
            </a:r>
          </a:p>
          <a:p>
            <a:pPr marL="457200" indent="-457200">
              <a:buFont typeface="Arial" panose="020B0604020202020204" pitchFamily="34" charset="0"/>
              <a:buChar char="•"/>
            </a:pPr>
            <a:r>
              <a:rPr lang="en-US" dirty="0"/>
              <a:t>Seed weevil</a:t>
            </a:r>
          </a:p>
          <a:p>
            <a:pPr marL="914400" lvl="1" indent="-457200">
              <a:buFont typeface="Arial" panose="020B0604020202020204" pitchFamily="34" charset="0"/>
              <a:buChar char="•"/>
            </a:pPr>
            <a:r>
              <a:rPr lang="en-US" dirty="0"/>
              <a:t>Not released in ND but possible release in 2023 if available</a:t>
            </a:r>
          </a:p>
        </p:txBody>
      </p:sp>
      <p:pic>
        <p:nvPicPr>
          <p:cNvPr id="4" name="Picture 3">
            <a:extLst>
              <a:ext uri="{FF2B5EF4-FFF2-40B4-BE49-F238E27FC236}">
                <a16:creationId xmlns:a16="http://schemas.microsoft.com/office/drawing/2014/main" id="{6DA6454F-7C02-4B0A-9E8D-D4E6BC75ED2A}"/>
              </a:ext>
            </a:extLst>
          </p:cNvPr>
          <p:cNvPicPr>
            <a:picLocks noChangeAspect="1"/>
          </p:cNvPicPr>
          <p:nvPr/>
        </p:nvPicPr>
        <p:blipFill>
          <a:blip r:embed="rId2"/>
          <a:stretch>
            <a:fillRect/>
          </a:stretch>
        </p:blipFill>
        <p:spPr>
          <a:xfrm>
            <a:off x="8374023" y="125314"/>
            <a:ext cx="3194581" cy="2078916"/>
          </a:xfrm>
          <a:prstGeom prst="rect">
            <a:avLst/>
          </a:prstGeom>
        </p:spPr>
      </p:pic>
      <p:pic>
        <p:nvPicPr>
          <p:cNvPr id="5" name="Picture 10">
            <a:extLst>
              <a:ext uri="{FF2B5EF4-FFF2-40B4-BE49-F238E27FC236}">
                <a16:creationId xmlns:a16="http://schemas.microsoft.com/office/drawing/2014/main" id="{0AD92A80-F985-4591-BF26-8149F90ECE6E}"/>
              </a:ext>
            </a:extLst>
          </p:cNvPr>
          <p:cNvPicPr>
            <a:picLocks noChangeAspect="1"/>
          </p:cNvPicPr>
          <p:nvPr/>
        </p:nvPicPr>
        <p:blipFill>
          <a:blip r:embed="rId3"/>
          <a:stretch>
            <a:fillRect/>
          </a:stretch>
        </p:blipFill>
        <p:spPr>
          <a:xfrm>
            <a:off x="4463224" y="3298356"/>
            <a:ext cx="2743200" cy="1825614"/>
          </a:xfrm>
          <a:prstGeom prst="rect">
            <a:avLst/>
          </a:prstGeom>
        </p:spPr>
      </p:pic>
      <p:pic>
        <p:nvPicPr>
          <p:cNvPr id="6" name="Picture 6">
            <a:extLst>
              <a:ext uri="{FF2B5EF4-FFF2-40B4-BE49-F238E27FC236}">
                <a16:creationId xmlns:a16="http://schemas.microsoft.com/office/drawing/2014/main" id="{F1D3CE98-9A58-4A1B-8246-B8DFB74323F3}"/>
              </a:ext>
            </a:extLst>
          </p:cNvPr>
          <p:cNvPicPr>
            <a:picLocks noChangeAspect="1"/>
          </p:cNvPicPr>
          <p:nvPr/>
        </p:nvPicPr>
        <p:blipFill>
          <a:blip r:embed="rId4"/>
          <a:stretch>
            <a:fillRect/>
          </a:stretch>
        </p:blipFill>
        <p:spPr>
          <a:xfrm>
            <a:off x="623396" y="2837779"/>
            <a:ext cx="2743200" cy="2603715"/>
          </a:xfrm>
          <a:prstGeom prst="rect">
            <a:avLst/>
          </a:prstGeom>
        </p:spPr>
      </p:pic>
      <p:pic>
        <p:nvPicPr>
          <p:cNvPr id="8" name="Picture 6">
            <a:extLst>
              <a:ext uri="{FF2B5EF4-FFF2-40B4-BE49-F238E27FC236}">
                <a16:creationId xmlns:a16="http://schemas.microsoft.com/office/drawing/2014/main" id="{93DC0D33-AE00-473C-BEFD-024649C3A50F}"/>
              </a:ext>
            </a:extLst>
          </p:cNvPr>
          <p:cNvPicPr>
            <a:picLocks noChangeAspect="1"/>
          </p:cNvPicPr>
          <p:nvPr/>
        </p:nvPicPr>
        <p:blipFill>
          <a:blip r:embed="rId5"/>
          <a:stretch>
            <a:fillRect/>
          </a:stretch>
        </p:blipFill>
        <p:spPr>
          <a:xfrm>
            <a:off x="8508600" y="3110371"/>
            <a:ext cx="2925426" cy="2201583"/>
          </a:xfrm>
          <a:prstGeom prst="rect">
            <a:avLst/>
          </a:prstGeom>
        </p:spPr>
      </p:pic>
      <p:sp>
        <p:nvSpPr>
          <p:cNvPr id="10" name="TextBox 9">
            <a:extLst>
              <a:ext uri="{FF2B5EF4-FFF2-40B4-BE49-F238E27FC236}">
                <a16:creationId xmlns:a16="http://schemas.microsoft.com/office/drawing/2014/main" id="{530CAF5F-B2F6-4BC8-A434-33C90EDC04F8}"/>
              </a:ext>
            </a:extLst>
          </p:cNvPr>
          <p:cNvSpPr txBox="1"/>
          <p:nvPr/>
        </p:nvSpPr>
        <p:spPr>
          <a:xfrm>
            <a:off x="4076772" y="4800804"/>
            <a:ext cx="2019228" cy="646331"/>
          </a:xfrm>
          <a:prstGeom prst="rect">
            <a:avLst/>
          </a:prstGeom>
          <a:solidFill>
            <a:srgbClr val="E7E6E6"/>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Minion Pro" panose="02040503050306020203"/>
              </a:rPr>
              <a:t>Leaf feeding beetle</a:t>
            </a:r>
            <a:endParaRPr kumimoji="0" lang="en-US" sz="1800" b="0" i="0" u="none" strike="noStrike" kern="0" cap="none" spc="0" normalizeH="0" baseline="0" noProof="0" dirty="0">
              <a:ln>
                <a:noFill/>
              </a:ln>
              <a:solidFill>
                <a:prstClr val="black"/>
              </a:solidFill>
              <a:effectLst/>
              <a:uLnTx/>
              <a:uFillTx/>
              <a:latin typeface="Minion Pro" panose="02040503050306020203"/>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Minion Pro" panose="02040503050306020203"/>
              </a:rPr>
              <a:t>Photo </a:t>
            </a:r>
            <a:r>
              <a:rPr kumimoji="0" lang="en-US" sz="1200" b="1" i="0" u="none" strike="noStrike" kern="0" cap="none" spc="0" normalizeH="0" baseline="0" noProof="0" dirty="0">
                <a:ln>
                  <a:noFill/>
                </a:ln>
                <a:solidFill>
                  <a:srgbClr val="000000"/>
                </a:solidFill>
                <a:effectLst/>
                <a:uLnTx/>
                <a:uFillTx/>
                <a:latin typeface="Minion Pro" panose="02040503050306020203"/>
              </a:rPr>
              <a:t>credit</a:t>
            </a:r>
            <a:r>
              <a:rPr kumimoji="0" lang="en-US" sz="1200" b="1" i="0" u="none" strike="noStrike" kern="0" cap="none" spc="0" normalizeH="0" baseline="0" noProof="0" dirty="0">
                <a:ln>
                  <a:noFill/>
                </a:ln>
                <a:solidFill>
                  <a:prstClr val="black"/>
                </a:solidFill>
                <a:effectLst/>
                <a:uLnTx/>
                <a:uFillTx/>
                <a:latin typeface="Minion Pro" panose="02040503050306020203"/>
              </a:rPr>
              <a:t>: </a:t>
            </a:r>
            <a:r>
              <a:rPr kumimoji="0" lang="en-US" sz="1200" b="1" i="0" u="none" strike="noStrike" kern="0" cap="none" spc="0" normalizeH="0" baseline="0" noProof="0" dirty="0">
                <a:ln>
                  <a:noFill/>
                </a:ln>
                <a:solidFill>
                  <a:prstClr val="black"/>
                </a:solidFill>
                <a:effectLst/>
                <a:uLnTx/>
                <a:uFillTx/>
                <a:latin typeface="Minion Pro" panose="02040503050306020203"/>
                <a:ea typeface="+mn-lt"/>
                <a:cs typeface="Calibri" panose="020F0502020204030204"/>
              </a:rPr>
              <a:t>Katrina Scheiner, USFWS</a:t>
            </a:r>
            <a:endParaRPr kumimoji="0" lang="en-US" sz="1800" b="0" i="0" u="none" strike="noStrike" kern="0" cap="none" spc="0" normalizeH="0" baseline="0" noProof="0" dirty="0">
              <a:ln>
                <a:noFill/>
              </a:ln>
              <a:solidFill>
                <a:prstClr val="black"/>
              </a:solidFill>
              <a:effectLst/>
              <a:uLnTx/>
              <a:uFillTx/>
              <a:latin typeface="Minion Pro" panose="02040503050306020203"/>
            </a:endParaRPr>
          </a:p>
        </p:txBody>
      </p:sp>
      <p:sp>
        <p:nvSpPr>
          <p:cNvPr id="12" name="TextBox 11">
            <a:extLst>
              <a:ext uri="{FF2B5EF4-FFF2-40B4-BE49-F238E27FC236}">
                <a16:creationId xmlns:a16="http://schemas.microsoft.com/office/drawing/2014/main" id="{B6F8A349-194B-4F16-83D7-F0E334C6FDA7}"/>
              </a:ext>
            </a:extLst>
          </p:cNvPr>
          <p:cNvSpPr txBox="1"/>
          <p:nvPr/>
        </p:nvSpPr>
        <p:spPr>
          <a:xfrm>
            <a:off x="985382" y="5134374"/>
            <a:ext cx="2019228" cy="830997"/>
          </a:xfrm>
          <a:prstGeom prst="rect">
            <a:avLst/>
          </a:prstGeom>
          <a:solidFill>
            <a:srgbClr val="E7E6E6"/>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Minion Pro" panose="02040503050306020203"/>
              </a:rPr>
              <a:t>Root weevil</a:t>
            </a:r>
            <a:endParaRPr kumimoji="0" lang="en-US" sz="1800" b="0" i="0" u="none" strike="noStrike" kern="0" cap="none" spc="0" normalizeH="0" baseline="0" noProof="0" dirty="0">
              <a:ln>
                <a:noFill/>
              </a:ln>
              <a:solidFill>
                <a:prstClr val="black"/>
              </a:solidFill>
              <a:effectLst/>
              <a:uLnTx/>
              <a:uFillTx/>
              <a:latin typeface="Minion Pro" panose="02040503050306020203"/>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Minion Pro" panose="02040503050306020203"/>
              </a:rPr>
              <a:t>Photo </a:t>
            </a:r>
            <a:r>
              <a:rPr kumimoji="0" lang="en-US" sz="1200" b="1" i="0" u="none" strike="noStrike" kern="0" cap="none" spc="0" normalizeH="0" baseline="0" noProof="0" dirty="0">
                <a:ln>
                  <a:noFill/>
                </a:ln>
                <a:solidFill>
                  <a:srgbClr val="000000"/>
                </a:solidFill>
                <a:effectLst/>
                <a:uLnTx/>
                <a:uFillTx/>
                <a:latin typeface="Minion Pro" panose="02040503050306020203"/>
              </a:rPr>
              <a:t>credit</a:t>
            </a:r>
            <a:r>
              <a:rPr kumimoji="0" lang="en-US" sz="1200" b="1" i="0" u="none" strike="noStrike" kern="0" cap="none" spc="0" normalizeH="0" baseline="0" noProof="0" dirty="0">
                <a:ln>
                  <a:noFill/>
                </a:ln>
                <a:solidFill>
                  <a:prstClr val="black"/>
                </a:solidFill>
                <a:effectLst/>
                <a:uLnTx/>
                <a:uFillTx/>
                <a:latin typeface="Minion Pro" panose="02040503050306020203"/>
              </a:rPr>
              <a:t>: Washington State University, Integrated Weed Control Project</a:t>
            </a:r>
            <a:endParaRPr kumimoji="0" lang="en-US" sz="1800" b="0" i="0" u="none" strike="noStrike" kern="0" cap="none" spc="0" normalizeH="0" baseline="0" noProof="0" dirty="0">
              <a:ln>
                <a:noFill/>
              </a:ln>
              <a:solidFill>
                <a:prstClr val="black"/>
              </a:solidFill>
              <a:effectLst/>
              <a:uLnTx/>
              <a:uFillTx/>
              <a:latin typeface="Minion Pro" panose="02040503050306020203"/>
            </a:endParaRPr>
          </a:p>
        </p:txBody>
      </p:sp>
      <p:sp>
        <p:nvSpPr>
          <p:cNvPr id="13" name="TextBox 12">
            <a:extLst>
              <a:ext uri="{FF2B5EF4-FFF2-40B4-BE49-F238E27FC236}">
                <a16:creationId xmlns:a16="http://schemas.microsoft.com/office/drawing/2014/main" id="{FB5B532B-229F-46C3-9EFE-D12CB4B3E2D8}"/>
              </a:ext>
            </a:extLst>
          </p:cNvPr>
          <p:cNvSpPr txBox="1"/>
          <p:nvPr/>
        </p:nvSpPr>
        <p:spPr>
          <a:xfrm>
            <a:off x="8146614" y="5081121"/>
            <a:ext cx="2019228" cy="461665"/>
          </a:xfrm>
          <a:prstGeom prst="rect">
            <a:avLst/>
          </a:prstGeom>
          <a:solidFill>
            <a:srgbClr val="E7E6E6"/>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Minion Pro" panose="02040503050306020203"/>
              </a:rPr>
              <a:t>Purple loosestrife</a:t>
            </a:r>
            <a:endParaRPr kumimoji="0" lang="en-US" sz="1800" b="0" i="0" u="none" strike="noStrike" kern="0" cap="none" spc="0" normalizeH="0" baseline="0" noProof="0" dirty="0">
              <a:ln>
                <a:noFill/>
              </a:ln>
              <a:solidFill>
                <a:prstClr val="black"/>
              </a:solidFill>
              <a:effectLst/>
              <a:uLnTx/>
              <a:uFillTx/>
              <a:latin typeface="Minion Pro" panose="02040503050306020203"/>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Minion Pro" panose="02040503050306020203"/>
              </a:rPr>
              <a:t>Photo </a:t>
            </a:r>
            <a:r>
              <a:rPr kumimoji="0" lang="en-US" sz="1200" b="1" i="0" u="none" strike="noStrike" kern="0" cap="none" spc="0" normalizeH="0" baseline="0" noProof="0" dirty="0">
                <a:ln>
                  <a:noFill/>
                </a:ln>
                <a:solidFill>
                  <a:srgbClr val="000000"/>
                </a:solidFill>
                <a:effectLst/>
                <a:uLnTx/>
                <a:uFillTx/>
                <a:latin typeface="Minion Pro" panose="02040503050306020203"/>
              </a:rPr>
              <a:t>credit</a:t>
            </a:r>
            <a:r>
              <a:rPr kumimoji="0" lang="en-US" sz="1200" b="1" i="0" u="none" strike="noStrike" kern="0" cap="none" spc="0" normalizeH="0" baseline="0" noProof="0" dirty="0">
                <a:ln>
                  <a:noFill/>
                </a:ln>
                <a:solidFill>
                  <a:prstClr val="black"/>
                </a:solidFill>
                <a:effectLst/>
                <a:uLnTx/>
                <a:uFillTx/>
                <a:latin typeface="Minion Pro" panose="02040503050306020203"/>
              </a:rPr>
              <a:t>: NDDA</a:t>
            </a:r>
            <a:endParaRPr kumimoji="0" lang="en-US" sz="1800" b="0" i="0" u="none" strike="noStrike" kern="0" cap="none" spc="0" normalizeH="0" baseline="0" noProof="0" dirty="0">
              <a:ln>
                <a:noFill/>
              </a:ln>
              <a:solidFill>
                <a:prstClr val="black"/>
              </a:solidFill>
              <a:effectLst/>
              <a:uLnTx/>
              <a:uFillTx/>
              <a:latin typeface="Minion Pro" panose="02040503050306020203"/>
            </a:endParaRPr>
          </a:p>
        </p:txBody>
      </p:sp>
    </p:spTree>
    <p:extLst>
      <p:ext uri="{BB962C8B-B14F-4D97-AF65-F5344CB8AC3E}">
        <p14:creationId xmlns:p14="http://schemas.microsoft.com/office/powerpoint/2010/main" val="4394232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56" name="Group 1055">
            <a:extLst>
              <a:ext uri="{FF2B5EF4-FFF2-40B4-BE49-F238E27FC236}">
                <a16:creationId xmlns:a16="http://schemas.microsoft.com/office/drawing/2014/main" id="{04D68F31-B717-405E-8FDA-18AB5EF2DD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57" name="Straight Connector 1056">
              <a:extLst>
                <a:ext uri="{FF2B5EF4-FFF2-40B4-BE49-F238E27FC236}">
                  <a16:creationId xmlns:a16="http://schemas.microsoft.com/office/drawing/2014/main" id="{B880E025-48FA-41BF-B643-0F8A44B909F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58" name="Straight Connector 1057">
              <a:extLst>
                <a:ext uri="{FF2B5EF4-FFF2-40B4-BE49-F238E27FC236}">
                  <a16:creationId xmlns:a16="http://schemas.microsoft.com/office/drawing/2014/main" id="{8B9DE0C2-FDAC-4F0A-87F8-E88ECD0E2B5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059" name="Rectangle 23">
              <a:extLst>
                <a:ext uri="{FF2B5EF4-FFF2-40B4-BE49-F238E27FC236}">
                  <a16:creationId xmlns:a16="http://schemas.microsoft.com/office/drawing/2014/main" id="{511C30BC-C353-4E3B-B27A-79E55CA451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60" name="Rectangle 25">
              <a:extLst>
                <a:ext uri="{FF2B5EF4-FFF2-40B4-BE49-F238E27FC236}">
                  <a16:creationId xmlns:a16="http://schemas.microsoft.com/office/drawing/2014/main" id="{476261E9-EE37-4446-8A99-BF1624CA46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61" name="Isosceles Triangle 1060">
              <a:extLst>
                <a:ext uri="{FF2B5EF4-FFF2-40B4-BE49-F238E27FC236}">
                  <a16:creationId xmlns:a16="http://schemas.microsoft.com/office/drawing/2014/main" id="{ED67AA56-9A94-4774-8196-23D0C538DC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62" name="Rectangle 27">
              <a:extLst>
                <a:ext uri="{FF2B5EF4-FFF2-40B4-BE49-F238E27FC236}">
                  <a16:creationId xmlns:a16="http://schemas.microsoft.com/office/drawing/2014/main" id="{51ABDD58-0B98-40D3-8540-6BD3C22D2F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63" name="Rectangle 28">
              <a:extLst>
                <a:ext uri="{FF2B5EF4-FFF2-40B4-BE49-F238E27FC236}">
                  <a16:creationId xmlns:a16="http://schemas.microsoft.com/office/drawing/2014/main" id="{C1221CB9-937E-4D51-A315-FCDE0A7712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64" name="Rectangle 29">
              <a:extLst>
                <a:ext uri="{FF2B5EF4-FFF2-40B4-BE49-F238E27FC236}">
                  <a16:creationId xmlns:a16="http://schemas.microsoft.com/office/drawing/2014/main" id="{84AE7C0B-B7D8-4F7A-A31B-6704BC4A49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65" name="Isosceles Triangle 1064">
              <a:extLst>
                <a:ext uri="{FF2B5EF4-FFF2-40B4-BE49-F238E27FC236}">
                  <a16:creationId xmlns:a16="http://schemas.microsoft.com/office/drawing/2014/main" id="{16AF0C9F-08B9-458B-B540-A8E3913DFC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66" name="Isosceles Triangle 1065">
              <a:extLst>
                <a:ext uri="{FF2B5EF4-FFF2-40B4-BE49-F238E27FC236}">
                  <a16:creationId xmlns:a16="http://schemas.microsoft.com/office/drawing/2014/main" id="{6FD06311-3180-43A6-86B8-4D1F153FE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78355EFB-5C65-4CEC-86F3-762941FBC5FC}"/>
              </a:ext>
            </a:extLst>
          </p:cNvPr>
          <p:cNvSpPr>
            <a:spLocks noGrp="1"/>
          </p:cNvSpPr>
          <p:nvPr>
            <p:ph type="title"/>
          </p:nvPr>
        </p:nvSpPr>
        <p:spPr>
          <a:xfrm>
            <a:off x="6324806" y="1722427"/>
            <a:ext cx="2968188" cy="2328409"/>
          </a:xfrm>
        </p:spPr>
        <p:txBody>
          <a:bodyPr vert="horz" lIns="91440" tIns="45720" rIns="91440" bIns="45720" rtlCol="0" anchor="b">
            <a:normAutofit/>
          </a:bodyPr>
          <a:lstStyle/>
          <a:p>
            <a:pPr algn="r">
              <a:lnSpc>
                <a:spcPct val="90000"/>
              </a:lnSpc>
            </a:pPr>
            <a:r>
              <a:rPr lang="en-US" sz="3800"/>
              <a:t>Purple Loosestrife Herbicide Control</a:t>
            </a:r>
          </a:p>
        </p:txBody>
      </p:sp>
      <p:pic>
        <p:nvPicPr>
          <p:cNvPr id="1030" name="Picture 6" descr="Lythrum Salicaria Stem">
            <a:extLst>
              <a:ext uri="{FF2B5EF4-FFF2-40B4-BE49-F238E27FC236}">
                <a16:creationId xmlns:a16="http://schemas.microsoft.com/office/drawing/2014/main" id="{D5F8771A-A629-404E-8508-FD3B05D1AAE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22" r="2" b="2"/>
          <a:stretch/>
        </p:blipFill>
        <p:spPr bwMode="auto">
          <a:xfrm>
            <a:off x="525035" y="425885"/>
            <a:ext cx="3044954" cy="312660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age result for lythrum salicaria">
            <a:extLst>
              <a:ext uri="{FF2B5EF4-FFF2-40B4-BE49-F238E27FC236}">
                <a16:creationId xmlns:a16="http://schemas.microsoft.com/office/drawing/2014/main" id="{7A5CE138-D2A6-464D-8301-AF0E4B4B5788}"/>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21638" r="-2" b="-2"/>
          <a:stretch/>
        </p:blipFill>
        <p:spPr bwMode="auto">
          <a:xfrm>
            <a:off x="3706667" y="425885"/>
            <a:ext cx="3007349" cy="312660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lythrum salicaria">
            <a:extLst>
              <a:ext uri="{FF2B5EF4-FFF2-40B4-BE49-F238E27FC236}">
                <a16:creationId xmlns:a16="http://schemas.microsoft.com/office/drawing/2014/main" id="{4C21C476-457E-4348-97E5-AD1476B56C0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529" r="-3" b="11239"/>
          <a:stretch/>
        </p:blipFill>
        <p:spPr bwMode="auto">
          <a:xfrm>
            <a:off x="525035" y="3681412"/>
            <a:ext cx="3044954" cy="289475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Lythrum Salicaria Invasive">
            <a:extLst>
              <a:ext uri="{FF2B5EF4-FFF2-40B4-BE49-F238E27FC236}">
                <a16:creationId xmlns:a16="http://schemas.microsoft.com/office/drawing/2014/main" id="{47D05779-E57A-4448-95C8-BC39939B1DB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9866" r="4266"/>
          <a:stretch/>
        </p:blipFill>
        <p:spPr bwMode="auto">
          <a:xfrm>
            <a:off x="3710740" y="3681412"/>
            <a:ext cx="3003276" cy="2894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3061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 name="Rectangle 74">
            <a:extLst>
              <a:ext uri="{FF2B5EF4-FFF2-40B4-BE49-F238E27FC236}">
                <a16:creationId xmlns:a16="http://schemas.microsoft.com/office/drawing/2014/main" id="{03E8462A-FEBA-4848-81CC-3F8DA3E47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7" name="Group 76">
            <a:extLst>
              <a:ext uri="{FF2B5EF4-FFF2-40B4-BE49-F238E27FC236}">
                <a16:creationId xmlns:a16="http://schemas.microsoft.com/office/drawing/2014/main" id="{2109F83F-40FE-4DB3-84CC-09FB3340D0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78" name="Straight Connector 77">
              <a:extLst>
                <a:ext uri="{FF2B5EF4-FFF2-40B4-BE49-F238E27FC236}">
                  <a16:creationId xmlns:a16="http://schemas.microsoft.com/office/drawing/2014/main" id="{1DE492D7-C3C3-48FF-80C8-37021EA0262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79" name="Rectangle 23">
              <a:extLst>
                <a:ext uri="{FF2B5EF4-FFF2-40B4-BE49-F238E27FC236}">
                  <a16:creationId xmlns:a16="http://schemas.microsoft.com/office/drawing/2014/main" id="{0B30FF97-2E9A-490A-AED2-90BA2E0EC1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0" name="Rectangle 25">
              <a:extLst>
                <a:ext uri="{FF2B5EF4-FFF2-40B4-BE49-F238E27FC236}">
                  <a16:creationId xmlns:a16="http://schemas.microsoft.com/office/drawing/2014/main" id="{B6D53C7D-A312-47B6-A66A-230A19CFAC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1" name="Isosceles Triangle 80">
              <a:extLst>
                <a:ext uri="{FF2B5EF4-FFF2-40B4-BE49-F238E27FC236}">
                  <a16:creationId xmlns:a16="http://schemas.microsoft.com/office/drawing/2014/main" id="{9329D58C-0D2E-4A2B-AD6A-9CEE506784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82" name="Rectangle 27">
              <a:extLst>
                <a:ext uri="{FF2B5EF4-FFF2-40B4-BE49-F238E27FC236}">
                  <a16:creationId xmlns:a16="http://schemas.microsoft.com/office/drawing/2014/main" id="{9D446EDE-C690-4461-8BF2-7634808FC8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3" name="Rectangle 28">
              <a:extLst>
                <a:ext uri="{FF2B5EF4-FFF2-40B4-BE49-F238E27FC236}">
                  <a16:creationId xmlns:a16="http://schemas.microsoft.com/office/drawing/2014/main" id="{323F3D34-6531-4AD7-A8C6-195A090281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4" name="Rectangle 29">
              <a:extLst>
                <a:ext uri="{FF2B5EF4-FFF2-40B4-BE49-F238E27FC236}">
                  <a16:creationId xmlns:a16="http://schemas.microsoft.com/office/drawing/2014/main" id="{B9B0AE3F-2350-435F-A9B0-C310BF8763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85" name="Isosceles Triangle 84">
              <a:extLst>
                <a:ext uri="{FF2B5EF4-FFF2-40B4-BE49-F238E27FC236}">
                  <a16:creationId xmlns:a16="http://schemas.microsoft.com/office/drawing/2014/main" id="{4EFA655C-9E50-4C14-A89E-AD7B648E4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6" name="Isosceles Triangle 85">
              <a:extLst>
                <a:ext uri="{FF2B5EF4-FFF2-40B4-BE49-F238E27FC236}">
                  <a16:creationId xmlns:a16="http://schemas.microsoft.com/office/drawing/2014/main" id="{3E843863-7D25-4C01-9A17-E817CB6D99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88" name="Rectangle 87">
            <a:extLst>
              <a:ext uri="{FF2B5EF4-FFF2-40B4-BE49-F238E27FC236}">
                <a16:creationId xmlns:a16="http://schemas.microsoft.com/office/drawing/2014/main" id="{7941F9B1-B01B-4A84-89D9-B169AEB4E4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4" name="TextBox 3">
            <a:extLst>
              <a:ext uri="{FF2B5EF4-FFF2-40B4-BE49-F238E27FC236}">
                <a16:creationId xmlns:a16="http://schemas.microsoft.com/office/drawing/2014/main" id="{A18C133C-9EF3-003F-AA07-1C7A3DAAA074}"/>
              </a:ext>
            </a:extLst>
          </p:cNvPr>
          <p:cNvGraphicFramePr/>
          <p:nvPr>
            <p:extLst>
              <p:ext uri="{D42A27DB-BD31-4B8C-83A1-F6EECF244321}">
                <p14:modId xmlns:p14="http://schemas.microsoft.com/office/powerpoint/2010/main" val="3302867797"/>
              </p:ext>
            </p:extLst>
          </p:nvPr>
        </p:nvGraphicFramePr>
        <p:xfrm>
          <a:off x="1286933" y="789140"/>
          <a:ext cx="10324694" cy="52528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802857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C575B81-86EA-47CF-A90E-5BF4CDCB0C53}"/>
              </a:ext>
            </a:extLst>
          </p:cNvPr>
          <p:cNvSpPr txBox="1"/>
          <p:nvPr/>
        </p:nvSpPr>
        <p:spPr>
          <a:xfrm>
            <a:off x="87682" y="0"/>
            <a:ext cx="11874674" cy="6740307"/>
          </a:xfrm>
          <a:prstGeom prst="rect">
            <a:avLst/>
          </a:prstGeom>
          <a:noFill/>
        </p:spPr>
        <p:txBody>
          <a:bodyPr wrap="square" rtlCol="0">
            <a:spAutoFit/>
          </a:bodyPr>
          <a:lstStyle/>
          <a:p>
            <a:r>
              <a:rPr lang="en-US" sz="1600" b="1" dirty="0">
                <a:solidFill>
                  <a:srgbClr val="000000"/>
                </a:solidFill>
                <a:latin typeface="Times New Roman" panose="02020603050405020304" pitchFamily="18" charset="0"/>
                <a:cs typeface="Times New Roman" panose="02020603050405020304" pitchFamily="18" charset="0"/>
              </a:rPr>
              <a:t>Vastlan Herbicide - </a:t>
            </a:r>
            <a:r>
              <a:rPr lang="en-US" sz="1600" b="1" i="0" u="none" strike="noStrike" baseline="0" dirty="0">
                <a:solidFill>
                  <a:srgbClr val="000000"/>
                </a:solidFill>
                <a:latin typeface="Times New Roman" panose="02020603050405020304" pitchFamily="18" charset="0"/>
                <a:cs typeface="Times New Roman" panose="02020603050405020304" pitchFamily="18" charset="0"/>
              </a:rPr>
              <a:t>Purple Loosestrife (</a:t>
            </a:r>
            <a:r>
              <a:rPr lang="en-US" sz="1600" b="1" i="1" u="none" strike="noStrike" baseline="0" dirty="0">
                <a:solidFill>
                  <a:srgbClr val="000000"/>
                </a:solidFill>
                <a:latin typeface="Times New Roman" panose="02020603050405020304" pitchFamily="18" charset="0"/>
                <a:cs typeface="Times New Roman" panose="02020603050405020304" pitchFamily="18" charset="0"/>
              </a:rPr>
              <a:t>Lythrum salicaria</a:t>
            </a:r>
            <a:r>
              <a:rPr lang="en-US" sz="1600" b="1" i="0" u="none" strike="noStrike" baseline="0" dirty="0">
                <a:solidFill>
                  <a:srgbClr val="000000"/>
                </a:solidFill>
                <a:latin typeface="Times New Roman" panose="02020603050405020304" pitchFamily="18" charset="0"/>
                <a:cs typeface="Times New Roman" panose="02020603050405020304" pitchFamily="18" charset="0"/>
              </a:rPr>
              <a:t>)</a:t>
            </a:r>
            <a:endParaRPr lang="en-US" sz="1600" b="0" i="0" u="none" strike="noStrike" baseline="0" dirty="0">
              <a:solidFill>
                <a:srgbClr val="000000"/>
              </a:solidFill>
              <a:latin typeface="Times New Roman" panose="02020603050405020304" pitchFamily="18" charset="0"/>
              <a:cs typeface="Times New Roman" panose="02020603050405020304" pitchFamily="18" charset="0"/>
            </a:endParaRPr>
          </a:p>
          <a:p>
            <a:endParaRPr lang="en-US" sz="1600" b="0" i="0" u="none" strike="noStrike" baseline="0" dirty="0">
              <a:solidFill>
                <a:srgbClr val="000000"/>
              </a:solidFill>
              <a:latin typeface="Times New Roman" panose="02020603050405020304" pitchFamily="18" charset="0"/>
              <a:cs typeface="Times New Roman" panose="02020603050405020304" pitchFamily="18" charset="0"/>
            </a:endParaRPr>
          </a:p>
          <a:p>
            <a:r>
              <a:rPr lang="en-US" sz="1600" b="0" i="0" u="none" strike="noStrike" baseline="0" dirty="0">
                <a:solidFill>
                  <a:srgbClr val="000000"/>
                </a:solidFill>
                <a:latin typeface="Times New Roman" panose="02020603050405020304" pitchFamily="18" charset="0"/>
                <a:cs typeface="Times New Roman" panose="02020603050405020304" pitchFamily="18" charset="0"/>
              </a:rPr>
              <a:t>Purple loosestrife can be controlled with foliar applications of Vastlan Herbicide that is in and around standing</a:t>
            </a:r>
          </a:p>
          <a:p>
            <a:r>
              <a:rPr lang="en-US" sz="1600" dirty="0">
                <a:solidFill>
                  <a:srgbClr val="000000"/>
                </a:solidFill>
                <a:latin typeface="Times New Roman" panose="02020603050405020304" pitchFamily="18" charset="0"/>
                <a:cs typeface="Times New Roman" panose="02020603050405020304" pitchFamily="18" charset="0"/>
              </a:rPr>
              <a:t>Water sites, such as marshes, wetlands, and the banks of ponds and lakes and transition areas between </a:t>
            </a:r>
          </a:p>
          <a:p>
            <a:r>
              <a:rPr lang="en-US" sz="1600" b="0" i="0" u="none" strike="noStrike" baseline="0" dirty="0">
                <a:solidFill>
                  <a:srgbClr val="000000"/>
                </a:solidFill>
                <a:latin typeface="Times New Roman" panose="02020603050405020304" pitchFamily="18" charset="0"/>
                <a:cs typeface="Times New Roman" panose="02020603050405020304" pitchFamily="18" charset="0"/>
              </a:rPr>
              <a:t>Upland and lowland sites.</a:t>
            </a:r>
          </a:p>
          <a:p>
            <a:endParaRPr lang="en-US" sz="1600" b="0" i="0" u="none" strike="noStrike" baseline="0" dirty="0">
              <a:solidFill>
                <a:srgbClr val="000000"/>
              </a:solidFill>
              <a:latin typeface="Times New Roman" panose="02020603050405020304" pitchFamily="18" charset="0"/>
              <a:cs typeface="Times New Roman" panose="02020603050405020304" pitchFamily="18" charset="0"/>
            </a:endParaRPr>
          </a:p>
          <a:p>
            <a:r>
              <a:rPr lang="en-US" sz="1600" b="0" i="0" u="none" strike="noStrike" baseline="0" dirty="0">
                <a:solidFill>
                  <a:srgbClr val="000000"/>
                </a:solidFill>
                <a:latin typeface="Times New Roman" panose="02020603050405020304" pitchFamily="18" charset="0"/>
                <a:cs typeface="Times New Roman" panose="02020603050405020304" pitchFamily="18" charset="0"/>
              </a:rPr>
              <a:t>For broadcast applications, use a minimum of 4.5 to 6 quarts of Vastlan per acre, if site is grazed than </a:t>
            </a:r>
          </a:p>
          <a:p>
            <a:r>
              <a:rPr lang="en-US" sz="1600" dirty="0">
                <a:solidFill>
                  <a:srgbClr val="000000"/>
                </a:solidFill>
                <a:latin typeface="Times New Roman" panose="02020603050405020304" pitchFamily="18" charset="0"/>
                <a:cs typeface="Times New Roman" panose="02020603050405020304" pitchFamily="18" charset="0"/>
              </a:rPr>
              <a:t>2 quarts per acre Vastlan, here are “NO” restrictions of livestock consumption of water in applied sites.</a:t>
            </a:r>
            <a:endParaRPr lang="en-US" sz="1600" b="0" i="0" u="none" strike="noStrike" baseline="0" dirty="0">
              <a:solidFill>
                <a:srgbClr val="000000"/>
              </a:solidFill>
              <a:latin typeface="Times New Roman" panose="02020603050405020304" pitchFamily="18" charset="0"/>
              <a:cs typeface="Times New Roman" panose="02020603050405020304" pitchFamily="18" charset="0"/>
            </a:endParaRPr>
          </a:p>
          <a:p>
            <a:endParaRPr lang="en-US" sz="1600" b="0" i="0" u="none" strike="noStrike" baseline="0" dirty="0">
              <a:solidFill>
                <a:srgbClr val="000000"/>
              </a:solidFill>
              <a:latin typeface="Times New Roman" panose="02020603050405020304" pitchFamily="18" charset="0"/>
              <a:cs typeface="Times New Roman" panose="02020603050405020304" pitchFamily="18" charset="0"/>
            </a:endParaRPr>
          </a:p>
          <a:p>
            <a:r>
              <a:rPr lang="en-US" sz="1600" b="0" i="0" u="none" strike="noStrike" baseline="0" dirty="0">
                <a:solidFill>
                  <a:srgbClr val="000000"/>
                </a:solidFill>
                <a:latin typeface="Times New Roman" panose="02020603050405020304" pitchFamily="18" charset="0"/>
                <a:cs typeface="Times New Roman" panose="02020603050405020304" pitchFamily="18" charset="0"/>
              </a:rPr>
              <a:t>Apply Vastlan when purple loosestrife is at the bud to mid-flowering stage of growth. </a:t>
            </a:r>
          </a:p>
          <a:p>
            <a:endParaRPr lang="en-US" sz="1600" b="0" i="0" u="none" strike="noStrike" baseline="0" dirty="0">
              <a:solidFill>
                <a:srgbClr val="000000"/>
              </a:solidFill>
              <a:latin typeface="Times New Roman" panose="02020603050405020304" pitchFamily="18" charset="0"/>
              <a:cs typeface="Times New Roman" panose="02020603050405020304" pitchFamily="18" charset="0"/>
            </a:endParaRPr>
          </a:p>
          <a:p>
            <a:r>
              <a:rPr lang="en-US" sz="1600" b="0" i="0" u="none" strike="noStrike" baseline="0" dirty="0">
                <a:solidFill>
                  <a:srgbClr val="000000"/>
                </a:solidFill>
                <a:latin typeface="Times New Roman" panose="02020603050405020304" pitchFamily="18" charset="0"/>
                <a:cs typeface="Times New Roman" panose="02020603050405020304" pitchFamily="18" charset="0"/>
              </a:rPr>
              <a:t>Follow-up applications for control of regrowth should be made the following year in order to </a:t>
            </a:r>
          </a:p>
          <a:p>
            <a:r>
              <a:rPr lang="en-US" sz="1600" b="0" i="0" u="none" strike="noStrike" baseline="0" dirty="0">
                <a:solidFill>
                  <a:srgbClr val="000000"/>
                </a:solidFill>
                <a:latin typeface="Times New Roman" panose="02020603050405020304" pitchFamily="18" charset="0"/>
                <a:cs typeface="Times New Roman" panose="02020603050405020304" pitchFamily="18" charset="0"/>
              </a:rPr>
              <a:t>achieve increased control of this weed species. </a:t>
            </a:r>
          </a:p>
          <a:p>
            <a:endParaRPr lang="en-US" sz="1600" b="0" i="0" u="none" strike="noStrike" baseline="0" dirty="0">
              <a:solidFill>
                <a:srgbClr val="000000"/>
              </a:solidFill>
              <a:latin typeface="Times New Roman" panose="02020603050405020304" pitchFamily="18" charset="0"/>
              <a:cs typeface="Times New Roman" panose="02020603050405020304" pitchFamily="18" charset="0"/>
            </a:endParaRPr>
          </a:p>
          <a:p>
            <a:r>
              <a:rPr lang="en-US" sz="1600" b="0" i="0" u="none" strike="noStrike" baseline="0" dirty="0">
                <a:solidFill>
                  <a:srgbClr val="000000"/>
                </a:solidFill>
                <a:latin typeface="Times New Roman" panose="02020603050405020304" pitchFamily="18" charset="0"/>
                <a:cs typeface="Times New Roman" panose="02020603050405020304" pitchFamily="18" charset="0"/>
              </a:rPr>
              <a:t>For all applications, a non-ionic surfactant should be added to the spray mixture </a:t>
            </a:r>
          </a:p>
          <a:p>
            <a:r>
              <a:rPr lang="en-US" sz="1600" b="0" i="0" u="none" strike="noStrike" baseline="0" dirty="0">
                <a:solidFill>
                  <a:srgbClr val="000000"/>
                </a:solidFill>
                <a:latin typeface="Times New Roman" panose="02020603050405020304" pitchFamily="18" charset="0"/>
                <a:cs typeface="Times New Roman" panose="02020603050405020304" pitchFamily="18" charset="0"/>
              </a:rPr>
              <a:t>(preferably aquatic labeled)</a:t>
            </a:r>
          </a:p>
          <a:p>
            <a:endParaRPr lang="en-US" sz="1600" b="0" i="0" u="none" strike="noStrike" baseline="0" dirty="0">
              <a:solidFill>
                <a:srgbClr val="000000"/>
              </a:solidFill>
              <a:latin typeface="Times New Roman" panose="02020603050405020304" pitchFamily="18" charset="0"/>
              <a:cs typeface="Times New Roman" panose="02020603050405020304" pitchFamily="18" charset="0"/>
            </a:endParaRPr>
          </a:p>
          <a:p>
            <a:r>
              <a:rPr lang="en-US" sz="1600" b="0" i="0" u="none" strike="noStrike" baseline="0" dirty="0">
                <a:solidFill>
                  <a:srgbClr val="000000"/>
                </a:solidFill>
                <a:latin typeface="Times New Roman" panose="02020603050405020304" pitchFamily="18" charset="0"/>
                <a:cs typeface="Times New Roman" panose="02020603050405020304" pitchFamily="18" charset="0"/>
              </a:rPr>
              <a:t>Thorough wetting of the foliage and stems is necessary to achieve satisfactory control, top to bottom.</a:t>
            </a:r>
          </a:p>
          <a:p>
            <a:endParaRPr lang="en-US" sz="1600" b="0" i="0" u="none" strike="noStrike" baseline="0" dirty="0">
              <a:solidFill>
                <a:srgbClr val="000000"/>
              </a:solidFill>
              <a:latin typeface="Times New Roman" panose="02020603050405020304" pitchFamily="18" charset="0"/>
              <a:cs typeface="Times New Roman" panose="02020603050405020304" pitchFamily="18" charset="0"/>
            </a:endParaRPr>
          </a:p>
          <a:p>
            <a:r>
              <a:rPr lang="en-US" sz="1600" b="0" i="0" u="none" strike="noStrike" baseline="0" dirty="0">
                <a:solidFill>
                  <a:srgbClr val="000000"/>
                </a:solidFill>
                <a:latin typeface="Times New Roman" panose="02020603050405020304" pitchFamily="18" charset="0"/>
                <a:cs typeface="Times New Roman" panose="02020603050405020304" pitchFamily="18" charset="0"/>
              </a:rPr>
              <a:t>A minimum spray volume of 50 gallons per acre is needed for ground broadcast applications. </a:t>
            </a:r>
          </a:p>
          <a:p>
            <a:endParaRPr lang="en-US" sz="1600" b="0" i="0" u="none" strike="noStrike" baseline="0" dirty="0">
              <a:solidFill>
                <a:srgbClr val="000000"/>
              </a:solidFill>
              <a:latin typeface="Times New Roman" panose="02020603050405020304" pitchFamily="18" charset="0"/>
              <a:cs typeface="Times New Roman" panose="02020603050405020304" pitchFamily="18" charset="0"/>
            </a:endParaRPr>
          </a:p>
          <a:p>
            <a:r>
              <a:rPr lang="en-US" sz="1600" b="0" i="0" u="none" strike="noStrike" baseline="0" dirty="0">
                <a:solidFill>
                  <a:srgbClr val="000000"/>
                </a:solidFill>
                <a:latin typeface="Times New Roman" panose="02020603050405020304" pitchFamily="18" charset="0"/>
                <a:cs typeface="Times New Roman" panose="02020603050405020304" pitchFamily="18" charset="0"/>
              </a:rPr>
              <a:t>If using a backpack sprayer, a spray mixture containing 1% to 1.5% Vastlan or 5 to 7.6 fl. oz </a:t>
            </a:r>
          </a:p>
          <a:p>
            <a:r>
              <a:rPr lang="en-US" sz="1600" b="0" i="0" u="none" strike="noStrike" baseline="0" dirty="0">
                <a:solidFill>
                  <a:srgbClr val="000000"/>
                </a:solidFill>
                <a:latin typeface="Times New Roman" panose="02020603050405020304" pitchFamily="18" charset="0"/>
                <a:cs typeface="Times New Roman" panose="02020603050405020304" pitchFamily="18" charset="0"/>
              </a:rPr>
              <a:t>of Vastlan per 4 gallons of water should be used. All purple loosestrife plants should be thoroughly wetted.</a:t>
            </a:r>
          </a:p>
          <a:p>
            <a:endParaRPr lang="en-US" sz="1600" dirty="0">
              <a:solidFill>
                <a:srgbClr val="000000"/>
              </a:solidFill>
              <a:latin typeface="Times New Roman" panose="02020603050405020304" pitchFamily="18" charset="0"/>
              <a:cs typeface="Times New Roman" panose="02020603050405020304" pitchFamily="18" charset="0"/>
            </a:endParaRPr>
          </a:p>
          <a:p>
            <a:r>
              <a:rPr lang="en-US" sz="1600" b="0" i="0" u="none" strike="noStrike" baseline="0" dirty="0">
                <a:solidFill>
                  <a:srgbClr val="000000"/>
                </a:solidFill>
                <a:latin typeface="Times New Roman" panose="02020603050405020304" pitchFamily="18" charset="0"/>
                <a:cs typeface="Times New Roman" panose="02020603050405020304" pitchFamily="18" charset="0"/>
              </a:rPr>
              <a:t>Additional weeds controlled, Bindweed, Canada Thistle, other thistles, Poison Ivy</a:t>
            </a:r>
          </a:p>
          <a:p>
            <a:endParaRPr lang="en-US" sz="1600" dirty="0">
              <a:solidFill>
                <a:srgbClr val="000000"/>
              </a:solidFill>
              <a:latin typeface="HelveticaNeueLT Std"/>
            </a:endParaRPr>
          </a:p>
          <a:p>
            <a:r>
              <a:rPr lang="en-US" sz="1600" b="0" i="0" u="none" strike="noStrike" baseline="0" dirty="0">
                <a:solidFill>
                  <a:srgbClr val="000000"/>
                </a:solidFill>
                <a:latin typeface="HelveticaNeueLT Std"/>
              </a:rPr>
              <a:t> </a:t>
            </a:r>
            <a:endParaRPr lang="en-US" sz="1600" dirty="0"/>
          </a:p>
        </p:txBody>
      </p:sp>
    </p:spTree>
    <p:extLst>
      <p:ext uri="{BB962C8B-B14F-4D97-AF65-F5344CB8AC3E}">
        <p14:creationId xmlns:p14="http://schemas.microsoft.com/office/powerpoint/2010/main" val="5993388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5B8D5-B9F5-4D39-9648-BE58DF53C648}"/>
              </a:ext>
            </a:extLst>
          </p:cNvPr>
          <p:cNvSpPr>
            <a:spLocks noGrp="1"/>
          </p:cNvSpPr>
          <p:nvPr>
            <p:ph type="title"/>
          </p:nvPr>
        </p:nvSpPr>
        <p:spPr>
          <a:xfrm>
            <a:off x="363256" y="212942"/>
            <a:ext cx="1941534" cy="603696"/>
          </a:xfrm>
        </p:spPr>
        <p:txBody>
          <a:bodyPr>
            <a:normAutofit/>
          </a:bodyPr>
          <a:lstStyle/>
          <a:p>
            <a:r>
              <a:rPr lang="en-US" sz="1600" b="1" dirty="0"/>
              <a:t>Purple Loosestrife </a:t>
            </a:r>
          </a:p>
        </p:txBody>
      </p:sp>
      <p:sp>
        <p:nvSpPr>
          <p:cNvPr id="3" name="Content Placeholder 2">
            <a:extLst>
              <a:ext uri="{FF2B5EF4-FFF2-40B4-BE49-F238E27FC236}">
                <a16:creationId xmlns:a16="http://schemas.microsoft.com/office/drawing/2014/main" id="{43F9AD49-FDE3-4155-992B-FBA2173E43CC}"/>
              </a:ext>
            </a:extLst>
          </p:cNvPr>
          <p:cNvSpPr>
            <a:spLocks noGrp="1"/>
          </p:cNvSpPr>
          <p:nvPr>
            <p:ph idx="1"/>
          </p:nvPr>
        </p:nvSpPr>
        <p:spPr>
          <a:xfrm>
            <a:off x="212942" y="626301"/>
            <a:ext cx="10897644" cy="6018757"/>
          </a:xfrm>
        </p:spPr>
        <p:txBody>
          <a:bodyPr/>
          <a:lstStyle/>
          <a:p>
            <a:pPr marL="0" indent="0">
              <a:buNone/>
            </a:pPr>
            <a:r>
              <a:rPr lang="en-US" b="1" dirty="0"/>
              <a:t>Vastlan Herbicide	</a:t>
            </a:r>
            <a:r>
              <a:rPr lang="en-US" dirty="0"/>
              <a:t>	at 5.5 to 6 quarts per acre</a:t>
            </a:r>
          </a:p>
          <a:p>
            <a:pPr marL="0" indent="0">
              <a:buNone/>
            </a:pPr>
            <a:r>
              <a:rPr lang="en-US" b="1" dirty="0"/>
              <a:t>Liberate Surfactant</a:t>
            </a:r>
            <a:r>
              <a:rPr lang="en-US" dirty="0"/>
              <a:t>		at 1 quart per 100 gallons water</a:t>
            </a:r>
          </a:p>
          <a:p>
            <a:pPr marL="0" indent="0">
              <a:buNone/>
            </a:pPr>
            <a:endParaRPr lang="en-US" dirty="0"/>
          </a:p>
          <a:p>
            <a:pPr marL="0" indent="0">
              <a:buNone/>
            </a:pPr>
            <a:r>
              <a:rPr lang="en-US" dirty="0"/>
              <a:t>Spray plants top to bottom, higher application (water/carrier) rates are required</a:t>
            </a:r>
          </a:p>
          <a:p>
            <a:pPr marL="0" indent="0">
              <a:buNone/>
            </a:pPr>
            <a:r>
              <a:rPr lang="en-US" dirty="0"/>
              <a:t>The addition of 1 to 2 quarts per acre of </a:t>
            </a:r>
            <a:r>
              <a:rPr lang="en-US" b="1" dirty="0"/>
              <a:t>Freelexx Herbicide </a:t>
            </a:r>
            <a:r>
              <a:rPr lang="en-US" dirty="0"/>
              <a:t>will help with improved control</a:t>
            </a:r>
          </a:p>
          <a:p>
            <a:pPr marL="0" indent="0">
              <a:buNone/>
            </a:pPr>
            <a:endParaRPr lang="en-US" dirty="0"/>
          </a:p>
          <a:p>
            <a:pPr marL="0" indent="0">
              <a:buNone/>
            </a:pPr>
            <a:r>
              <a:rPr lang="en-US" dirty="0"/>
              <a:t>Other Triclopyr products could be used as well, Garlon 3A or Element 3A Herbicides</a:t>
            </a:r>
          </a:p>
          <a:p>
            <a:pPr marL="0" indent="0">
              <a:buNone/>
            </a:pPr>
            <a:endParaRPr lang="en-US" dirty="0"/>
          </a:p>
          <a:p>
            <a:pPr marL="0" indent="0">
              <a:buNone/>
            </a:pPr>
            <a:r>
              <a:rPr lang="en-US" b="1" dirty="0"/>
              <a:t>Garlon 3A or Element 3A Herbicide</a:t>
            </a:r>
            <a:r>
              <a:rPr lang="en-US" dirty="0"/>
              <a:t>		at 6 to 8 quarts per acre</a:t>
            </a:r>
          </a:p>
          <a:p>
            <a:pPr marL="0" indent="0">
              <a:buNone/>
            </a:pPr>
            <a:r>
              <a:rPr lang="en-US" b="1" dirty="0"/>
              <a:t>Liberate Surfactant</a:t>
            </a:r>
            <a:r>
              <a:rPr lang="en-US" dirty="0"/>
              <a:t>						at 1 quart per 100 gallons water</a:t>
            </a:r>
          </a:p>
          <a:p>
            <a:pPr marL="0" indent="0">
              <a:buNone/>
            </a:pPr>
            <a:r>
              <a:rPr lang="en-US" dirty="0"/>
              <a:t>Again, spray plants top to bottom, higher application (water/carrier) rates are required.</a:t>
            </a:r>
          </a:p>
          <a:p>
            <a:pPr marL="0" indent="0">
              <a:buNone/>
            </a:pPr>
            <a:r>
              <a:rPr lang="en-US" dirty="0"/>
              <a:t>The addition of 1 to 2 quarts or </a:t>
            </a:r>
            <a:r>
              <a:rPr lang="en-US" b="1" dirty="0"/>
              <a:t>Freelexx Herbicide </a:t>
            </a:r>
            <a:r>
              <a:rPr lang="en-US" dirty="0"/>
              <a:t>will help improve control</a:t>
            </a:r>
          </a:p>
          <a:p>
            <a:pPr marL="0" indent="0">
              <a:buNone/>
            </a:pPr>
            <a:endParaRPr lang="en-US" dirty="0"/>
          </a:p>
          <a:p>
            <a:pPr marL="0" indent="0">
              <a:buNone/>
            </a:pPr>
            <a:r>
              <a:rPr lang="en-US" dirty="0"/>
              <a:t>If using a backpack sprayer, then 1% to 1.5% Garlon 3A solution by volume or 5 to 7.6 ounces per 4 gallons water should be used, again, full coverage if possible</a:t>
            </a:r>
          </a:p>
          <a:p>
            <a:pPr marL="0" indent="0">
              <a:buNone/>
            </a:pPr>
            <a:endParaRPr lang="en-US" dirty="0"/>
          </a:p>
        </p:txBody>
      </p:sp>
    </p:spTree>
    <p:extLst>
      <p:ext uri="{BB962C8B-B14F-4D97-AF65-F5344CB8AC3E}">
        <p14:creationId xmlns:p14="http://schemas.microsoft.com/office/powerpoint/2010/main" val="9798789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6C810CE-63F1-450D-99D1-2FDA6A4BFF97}"/>
              </a:ext>
            </a:extLst>
          </p:cNvPr>
          <p:cNvSpPr txBox="1"/>
          <p:nvPr/>
        </p:nvSpPr>
        <p:spPr>
          <a:xfrm>
            <a:off x="330740" y="418289"/>
            <a:ext cx="10495033" cy="6463308"/>
          </a:xfrm>
          <a:prstGeom prst="rect">
            <a:avLst/>
          </a:prstGeom>
          <a:noFill/>
        </p:spPr>
        <p:txBody>
          <a:bodyPr wrap="square" rtlCol="0">
            <a:spAutoFit/>
          </a:bodyPr>
          <a:lstStyle/>
          <a:p>
            <a:r>
              <a:rPr lang="en-US" b="1" u="sng" dirty="0">
                <a:latin typeface="Times New Roman" panose="02020603050405020304" pitchFamily="18" charset="0"/>
                <a:cs typeface="Times New Roman" panose="02020603050405020304" pitchFamily="18" charset="0"/>
              </a:rPr>
              <a:t>AquaSweep Herbicide </a:t>
            </a:r>
            <a:r>
              <a:rPr lang="en-US" dirty="0">
                <a:latin typeface="Times New Roman" panose="02020603050405020304" pitchFamily="18" charset="0"/>
                <a:cs typeface="Times New Roman" panose="02020603050405020304" pitchFamily="18" charset="0"/>
              </a:rPr>
              <a:t>– For use on Rangelands, Pastures, Fencerows, non-irrigation ditch banks,</a:t>
            </a:r>
          </a:p>
          <a:p>
            <a:r>
              <a:rPr lang="en-US" dirty="0">
                <a:latin typeface="Times New Roman" panose="02020603050405020304" pitchFamily="18" charset="0"/>
                <a:cs typeface="Times New Roman" panose="02020603050405020304" pitchFamily="18" charset="0"/>
              </a:rPr>
              <a:t>Roadsides, and for control of – Emergent, Floating and Submerged aquatic weeds in the </a:t>
            </a:r>
          </a:p>
          <a:p>
            <a:r>
              <a:rPr lang="en-US" dirty="0">
                <a:latin typeface="Times New Roman" panose="02020603050405020304" pitchFamily="18" charset="0"/>
                <a:cs typeface="Times New Roman" panose="02020603050405020304" pitchFamily="18" charset="0"/>
              </a:rPr>
              <a:t>following aquatic sites: Ponds, Lakes, Reservoirs, Marshes, Bayous, Non-Irrigation Canals and </a:t>
            </a:r>
          </a:p>
          <a:p>
            <a:r>
              <a:rPr lang="en-US" dirty="0">
                <a:latin typeface="Times New Roman" panose="02020603050405020304" pitchFamily="18" charset="0"/>
                <a:cs typeface="Times New Roman" panose="02020603050405020304" pitchFamily="18" charset="0"/>
              </a:rPr>
              <a:t>Ditches, Seasonal Irrigation Canals and Ditches (which have little of no continuous outflow),</a:t>
            </a:r>
          </a:p>
          <a:p>
            <a:r>
              <a:rPr lang="en-US" dirty="0">
                <a:latin typeface="Times New Roman" panose="02020603050405020304" pitchFamily="18" charset="0"/>
                <a:cs typeface="Times New Roman" panose="02020603050405020304" pitchFamily="18" charset="0"/>
              </a:rPr>
              <a:t>And Impounded Rivers and Streams that are quiescent or slow moving.</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Aquasweep Herbicide is a pre-mix of 2,4-D amine and triclopyr (3A type product)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Purple Loosestrife application rates</a:t>
            </a:r>
          </a:p>
          <a:p>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Aquasweep Herbicide </a:t>
            </a:r>
            <a:r>
              <a:rPr lang="en-US" dirty="0">
                <a:latin typeface="Times New Roman" panose="02020603050405020304" pitchFamily="18" charset="0"/>
                <a:cs typeface="Times New Roman" panose="02020603050405020304" pitchFamily="18" charset="0"/>
              </a:rPr>
              <a:t>		 at 88 ounces per acre</a:t>
            </a:r>
          </a:p>
          <a:p>
            <a:r>
              <a:rPr lang="en-US" b="1" dirty="0">
                <a:latin typeface="Times New Roman" panose="02020603050405020304" pitchFamily="18" charset="0"/>
                <a:cs typeface="Times New Roman" panose="02020603050405020304" pitchFamily="18" charset="0"/>
              </a:rPr>
              <a:t>Liberate Surfactant</a:t>
            </a:r>
            <a:r>
              <a:rPr lang="en-US" dirty="0">
                <a:latin typeface="Times New Roman" panose="02020603050405020304" pitchFamily="18" charset="0"/>
                <a:cs typeface="Times New Roman" panose="02020603050405020304" pitchFamily="18" charset="0"/>
              </a:rPr>
              <a:t>			 at 1 quart per 100 gallons water (aquatic labeled)</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Spray plants to fully wet, higher water rates will give better control</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There are no restrictions on the use of treated water for fishing, Do not swim in treated water for</a:t>
            </a:r>
          </a:p>
          <a:p>
            <a:r>
              <a:rPr lang="en-US" dirty="0">
                <a:latin typeface="Times New Roman" panose="02020603050405020304" pitchFamily="18" charset="0"/>
                <a:cs typeface="Times New Roman" panose="02020603050405020304" pitchFamily="18" charset="0"/>
              </a:rPr>
              <a:t>3 hours after applications, there are no restrictions on consumption of treated water for potable</a:t>
            </a:r>
          </a:p>
          <a:p>
            <a:r>
              <a:rPr lang="en-US" dirty="0">
                <a:latin typeface="Times New Roman" panose="02020603050405020304" pitchFamily="18" charset="0"/>
                <a:cs typeface="Times New Roman" panose="02020603050405020304" pitchFamily="18" charset="0"/>
              </a:rPr>
              <a:t>Use by livestock, pets or other animals.</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Cross stream spray in </a:t>
            </a:r>
            <a:r>
              <a:rPr lang="en-US" b="1" dirty="0">
                <a:latin typeface="Times New Roman" panose="02020603050405020304" pitchFamily="18" charset="0"/>
                <a:cs typeface="Times New Roman" panose="02020603050405020304" pitchFamily="18" charset="0"/>
              </a:rPr>
              <a:t>“Not” </a:t>
            </a:r>
            <a:r>
              <a:rPr lang="en-US" dirty="0">
                <a:latin typeface="Times New Roman" panose="02020603050405020304" pitchFamily="18" charset="0"/>
                <a:cs typeface="Times New Roman" panose="02020603050405020304" pitchFamily="18" charset="0"/>
              </a:rPr>
              <a:t>permitted, when spraying shoreline weeds try to keep overspray on to the water no more than 2 feet</a:t>
            </a:r>
          </a:p>
          <a:p>
            <a:endParaRPr lang="en-US" dirty="0"/>
          </a:p>
          <a:p>
            <a:r>
              <a:rPr lang="en-US" dirty="0"/>
              <a:t>		 </a:t>
            </a:r>
          </a:p>
        </p:txBody>
      </p:sp>
    </p:spTree>
    <p:extLst>
      <p:ext uri="{BB962C8B-B14F-4D97-AF65-F5344CB8AC3E}">
        <p14:creationId xmlns:p14="http://schemas.microsoft.com/office/powerpoint/2010/main" val="42806683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1F98DE4-0A47-4BA3-9541-C7C0528365AC}"/>
              </a:ext>
            </a:extLst>
          </p:cNvPr>
          <p:cNvSpPr txBox="1"/>
          <p:nvPr/>
        </p:nvSpPr>
        <p:spPr>
          <a:xfrm>
            <a:off x="180976" y="257175"/>
            <a:ext cx="9182100" cy="6555641"/>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Glyphosate Products</a:t>
            </a:r>
          </a:p>
          <a:p>
            <a:endParaRPr lang="en-US"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If around aquatic sites or water than use the following</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Roundup Custom</a:t>
            </a:r>
            <a:r>
              <a:rPr lang="en-US" sz="1600" dirty="0">
                <a:latin typeface="Times New Roman" panose="02020603050405020304" pitchFamily="18" charset="0"/>
                <a:cs typeface="Times New Roman" panose="02020603050405020304" pitchFamily="18" charset="0"/>
              </a:rPr>
              <a:t>			at 1 gallon per 100 gallons water (or any aquatic labeled glyphosate)</a:t>
            </a:r>
          </a:p>
          <a:p>
            <a:r>
              <a:rPr lang="en-US" sz="1600" b="1" dirty="0">
                <a:latin typeface="Times New Roman" panose="02020603050405020304" pitchFamily="18" charset="0"/>
                <a:cs typeface="Times New Roman" panose="02020603050405020304" pitchFamily="18" charset="0"/>
              </a:rPr>
              <a:t>LI 700 Surfactant</a:t>
            </a:r>
            <a:r>
              <a:rPr lang="en-US" sz="1600" dirty="0">
                <a:latin typeface="Times New Roman" panose="02020603050405020304" pitchFamily="18" charset="0"/>
                <a:cs typeface="Times New Roman" panose="02020603050405020304" pitchFamily="18" charset="0"/>
              </a:rPr>
              <a:t>			at 2 quarts per 100 gallons water (acidifying / penetrating surfactant)</a:t>
            </a:r>
          </a:p>
          <a:p>
            <a:r>
              <a:rPr lang="en-US" sz="1600" b="1" dirty="0">
                <a:latin typeface="Times New Roman" panose="02020603050405020304" pitchFamily="18" charset="0"/>
                <a:cs typeface="Times New Roman" panose="02020603050405020304" pitchFamily="18" charset="0"/>
              </a:rPr>
              <a:t>Choice weather Master</a:t>
            </a:r>
            <a:r>
              <a:rPr lang="en-US" sz="1600" dirty="0">
                <a:latin typeface="Times New Roman" panose="02020603050405020304" pitchFamily="18" charset="0"/>
                <a:cs typeface="Times New Roman" panose="02020603050405020304" pitchFamily="18" charset="0"/>
              </a:rPr>
              <a:t>		at 2 quarts per 100 gallons water (water conditioner)</a:t>
            </a:r>
          </a:p>
          <a:p>
            <a:r>
              <a:rPr lang="en-US" sz="1600" b="1" dirty="0">
                <a:latin typeface="Times New Roman" panose="02020603050405020304" pitchFamily="18" charset="0"/>
                <a:cs typeface="Times New Roman" panose="02020603050405020304" pitchFamily="18" charset="0"/>
              </a:rPr>
              <a:t>Reign </a:t>
            </a:r>
            <a:r>
              <a:rPr lang="en-US" sz="1600" dirty="0">
                <a:latin typeface="Times New Roman" panose="02020603050405020304" pitchFamily="18" charset="0"/>
                <a:cs typeface="Times New Roman" panose="02020603050405020304" pitchFamily="18" charset="0"/>
              </a:rPr>
              <a:t>					at 1 quart per 100 gallons water (drift control and deposition aid)</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If not around aquatic sites or water</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Roundup Pro Concentrate</a:t>
            </a:r>
            <a:r>
              <a:rPr lang="en-US" sz="1600" dirty="0">
                <a:latin typeface="Times New Roman" panose="02020603050405020304" pitchFamily="18" charset="0"/>
                <a:cs typeface="Times New Roman" panose="02020603050405020304" pitchFamily="18" charset="0"/>
              </a:rPr>
              <a:t>		at 1 gallon per 100 gallons water (or any aquatic labeled glyphosate)</a:t>
            </a:r>
          </a:p>
          <a:p>
            <a:r>
              <a:rPr lang="en-US" sz="1600" b="1" dirty="0">
                <a:latin typeface="Times New Roman" panose="02020603050405020304" pitchFamily="18" charset="0"/>
                <a:cs typeface="Times New Roman" panose="02020603050405020304" pitchFamily="18" charset="0"/>
              </a:rPr>
              <a:t>LI 700 Surfactant</a:t>
            </a:r>
            <a:r>
              <a:rPr lang="en-US" sz="1600" dirty="0">
                <a:latin typeface="Times New Roman" panose="02020603050405020304" pitchFamily="18" charset="0"/>
                <a:cs typeface="Times New Roman" panose="02020603050405020304" pitchFamily="18" charset="0"/>
              </a:rPr>
              <a:t>				at 2 quarts per 100 gallons water</a:t>
            </a:r>
          </a:p>
          <a:p>
            <a:r>
              <a:rPr lang="en-US" sz="1600" b="1" dirty="0">
                <a:latin typeface="Times New Roman" panose="02020603050405020304" pitchFamily="18" charset="0"/>
                <a:cs typeface="Times New Roman" panose="02020603050405020304" pitchFamily="18" charset="0"/>
              </a:rPr>
              <a:t>Choice weather Master</a:t>
            </a:r>
            <a:r>
              <a:rPr lang="en-US" sz="1600" dirty="0">
                <a:latin typeface="Times New Roman" panose="02020603050405020304" pitchFamily="18" charset="0"/>
                <a:cs typeface="Times New Roman" panose="02020603050405020304" pitchFamily="18" charset="0"/>
              </a:rPr>
              <a:t>			at 2 quarts per 100 gallons water</a:t>
            </a:r>
          </a:p>
          <a:p>
            <a:r>
              <a:rPr lang="en-US" sz="1600" b="1" dirty="0">
                <a:latin typeface="Times New Roman" panose="02020603050405020304" pitchFamily="18" charset="0"/>
                <a:cs typeface="Times New Roman" panose="02020603050405020304" pitchFamily="18" charset="0"/>
              </a:rPr>
              <a:t>Reign</a:t>
            </a:r>
            <a:r>
              <a:rPr lang="en-US" sz="1600" dirty="0">
                <a:latin typeface="Times New Roman" panose="02020603050405020304" pitchFamily="18" charset="0"/>
                <a:cs typeface="Times New Roman" panose="02020603050405020304" pitchFamily="18" charset="0"/>
              </a:rPr>
              <a:t> 						at 1 quart per 100 gallons water</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Should be applied with high water volumes for through plant coverages, 100 gallons per acre plus, if plants are over 4 ft. tall than you will have to use column acres as well as ground acres for good control and to figure applications</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Can do restoration projects sooner with this program</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Can be safe around and under trees, keep off green foliage, thin bark trees and any suckers at base of trees</a:t>
            </a: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458267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F60AA24-2486-4485-8BB2-3BD86B976C5D}"/>
              </a:ext>
            </a:extLst>
          </p:cNvPr>
          <p:cNvSpPr txBox="1"/>
          <p:nvPr/>
        </p:nvSpPr>
        <p:spPr>
          <a:xfrm>
            <a:off x="291830" y="573933"/>
            <a:ext cx="9270459" cy="4247317"/>
          </a:xfrm>
          <a:prstGeom prst="rect">
            <a:avLst/>
          </a:prstGeom>
          <a:noFill/>
        </p:spPr>
        <p:txBody>
          <a:bodyPr wrap="square">
            <a:spAutoFit/>
          </a:bodyPr>
          <a:lstStyle/>
          <a:p>
            <a:r>
              <a:rPr lang="en-US" sz="1800" b="1" dirty="0">
                <a:latin typeface="Times New Roman" panose="02020603050405020304" pitchFamily="18" charset="0"/>
                <a:cs typeface="Times New Roman" panose="02020603050405020304" pitchFamily="18" charset="0"/>
              </a:rPr>
              <a:t>Purple Loosestrife:</a:t>
            </a:r>
          </a:p>
          <a:p>
            <a:endParaRPr lang="en-US" b="1" dirty="0">
              <a:latin typeface="Times New Roman" panose="02020603050405020304" pitchFamily="18" charset="0"/>
              <a:cs typeface="Times New Roman" panose="02020603050405020304" pitchFamily="18" charset="0"/>
            </a:endParaRPr>
          </a:p>
          <a:p>
            <a:r>
              <a:rPr lang="en-US" sz="1800" b="1" dirty="0">
                <a:latin typeface="Times New Roman" panose="02020603050405020304" pitchFamily="18" charset="0"/>
                <a:cs typeface="Times New Roman" panose="02020603050405020304" pitchFamily="18" charset="0"/>
              </a:rPr>
              <a:t>Arsenal Herbicide (Imazapyr) </a:t>
            </a:r>
            <a:r>
              <a:rPr lang="en-US" sz="1800" dirty="0">
                <a:latin typeface="Times New Roman" panose="02020603050405020304" pitchFamily="18" charset="0"/>
                <a:cs typeface="Times New Roman" panose="02020603050405020304" pitchFamily="18" charset="0"/>
              </a:rPr>
              <a:t>		at 3 to 4 pints per acre</a:t>
            </a:r>
          </a:p>
          <a:p>
            <a:r>
              <a:rPr lang="en-US" sz="1800" b="1" dirty="0">
                <a:latin typeface="Times New Roman" panose="02020603050405020304" pitchFamily="18" charset="0"/>
                <a:cs typeface="Times New Roman" panose="02020603050405020304" pitchFamily="18" charset="0"/>
              </a:rPr>
              <a:t>MSO Surfactant	</a:t>
            </a:r>
            <a:r>
              <a:rPr lang="en-US" sz="1800" dirty="0">
                <a:latin typeface="Times New Roman" panose="02020603050405020304" pitchFamily="18" charset="0"/>
                <a:cs typeface="Times New Roman" panose="02020603050405020304" pitchFamily="18" charset="0"/>
              </a:rPr>
              <a:t>				at 2 pints per acre or 1% solution by volume </a:t>
            </a:r>
          </a:p>
          <a:p>
            <a:r>
              <a:rPr lang="en-US" dirty="0">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(1 gallon per 100 gallons if using high volume spraying)</a:t>
            </a:r>
          </a:p>
          <a:p>
            <a:endParaRPr lang="en-US" sz="1800" dirty="0">
              <a:latin typeface="Times New Roman" panose="02020603050405020304" pitchFamily="18" charset="0"/>
              <a:cs typeface="Times New Roman" panose="02020603050405020304" pitchFamily="18" charset="0"/>
            </a:endParaRPr>
          </a:p>
          <a:p>
            <a:r>
              <a:rPr lang="en-US" sz="1800" dirty="0">
                <a:latin typeface="Times New Roman" panose="02020603050405020304" pitchFamily="18" charset="0"/>
                <a:cs typeface="Times New Roman" panose="02020603050405020304" pitchFamily="18" charset="0"/>
              </a:rPr>
              <a:t>Arsenal does have aquatic labeling if applications are near or in water, will be very positive for control but will kill everything it hits or drifts on with a longer residual than glyphosates</a:t>
            </a:r>
          </a:p>
          <a:p>
            <a:endParaRPr lang="en-US" sz="1800" dirty="0">
              <a:latin typeface="Times New Roman" panose="02020603050405020304" pitchFamily="18" charset="0"/>
              <a:cs typeface="Times New Roman" panose="02020603050405020304" pitchFamily="18" charset="0"/>
            </a:endParaRPr>
          </a:p>
          <a:p>
            <a:r>
              <a:rPr lang="en-US" sz="1800" dirty="0">
                <a:latin typeface="Times New Roman" panose="02020603050405020304" pitchFamily="18" charset="0"/>
                <a:cs typeface="Times New Roman" panose="02020603050405020304" pitchFamily="18" charset="0"/>
              </a:rPr>
              <a:t>Results can be slow and take up to </a:t>
            </a:r>
            <a:r>
              <a:rPr lang="en-US" dirty="0">
                <a:latin typeface="Times New Roman" panose="02020603050405020304" pitchFamily="18" charset="0"/>
                <a:cs typeface="Times New Roman" panose="02020603050405020304" pitchFamily="18" charset="0"/>
              </a:rPr>
              <a:t>weeks</a:t>
            </a:r>
            <a:r>
              <a:rPr lang="en-US" sz="1800" dirty="0">
                <a:latin typeface="Times New Roman" panose="02020603050405020304" pitchFamily="18" charset="0"/>
                <a:cs typeface="Times New Roman" panose="02020603050405020304" pitchFamily="18" charset="0"/>
              </a:rPr>
              <a:t> to show full effects, sites might be limited as to where Arsenal applications could be used</a:t>
            </a:r>
            <a:endParaRPr lang="en-US"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a:t>
            </a:r>
            <a:r>
              <a:rPr lang="en-US" sz="1800" dirty="0">
                <a:latin typeface="Times New Roman" panose="02020603050405020304" pitchFamily="18" charset="0"/>
                <a:cs typeface="Times New Roman" panose="02020603050405020304" pitchFamily="18" charset="0"/>
              </a:rPr>
              <a:t>f looking at restoration after applications than that might be up to 2 plus years later</a:t>
            </a:r>
          </a:p>
          <a:p>
            <a:endParaRPr lang="en-US" dirty="0">
              <a:latin typeface="Times New Roman" panose="02020603050405020304" pitchFamily="18" charset="0"/>
              <a:cs typeface="Times New Roman" panose="02020603050405020304" pitchFamily="18" charset="0"/>
            </a:endParaRPr>
          </a:p>
          <a:p>
            <a:r>
              <a:rPr lang="en-US" sz="1800" dirty="0">
                <a:latin typeface="Times New Roman" panose="02020603050405020304" pitchFamily="18" charset="0"/>
                <a:cs typeface="Times New Roman" panose="02020603050405020304" pitchFamily="18" charset="0"/>
              </a:rPr>
              <a:t>Make sure your MSO does have aquatic labeling, some do not.</a:t>
            </a:r>
          </a:p>
        </p:txBody>
      </p:sp>
    </p:spTree>
    <p:extLst>
      <p:ext uri="{BB962C8B-B14F-4D97-AF65-F5344CB8AC3E}">
        <p14:creationId xmlns:p14="http://schemas.microsoft.com/office/powerpoint/2010/main" val="19057760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14E272-2D7E-4DD9-8B33-87A473F269AA}"/>
              </a:ext>
            </a:extLst>
          </p:cNvPr>
          <p:cNvSpPr>
            <a:spLocks noGrp="1"/>
          </p:cNvSpPr>
          <p:nvPr>
            <p:ph type="body" sz="quarter" idx="10"/>
          </p:nvPr>
        </p:nvSpPr>
        <p:spPr>
          <a:xfrm>
            <a:off x="228543" y="472272"/>
            <a:ext cx="10183813" cy="633878"/>
          </a:xfrm>
        </p:spPr>
        <p:txBody>
          <a:bodyPr>
            <a:normAutofit fontScale="92500" lnSpcReduction="10000"/>
          </a:bodyPr>
          <a:lstStyle/>
          <a:p>
            <a:r>
              <a:rPr lang="en-US" sz="4000" b="0" dirty="0">
                <a:latin typeface="Minion Pro" panose="02040503050306020203"/>
              </a:rPr>
              <a:t>Yellow Toadflax Active Projects</a:t>
            </a:r>
          </a:p>
        </p:txBody>
      </p:sp>
      <p:sp>
        <p:nvSpPr>
          <p:cNvPr id="3" name="Text Placeholder 2">
            <a:extLst>
              <a:ext uri="{FF2B5EF4-FFF2-40B4-BE49-F238E27FC236}">
                <a16:creationId xmlns:a16="http://schemas.microsoft.com/office/drawing/2014/main" id="{DCDAFF0D-5D02-4593-8784-413965187C19}"/>
              </a:ext>
            </a:extLst>
          </p:cNvPr>
          <p:cNvSpPr>
            <a:spLocks noGrp="1"/>
          </p:cNvSpPr>
          <p:nvPr>
            <p:ph type="body" sz="quarter" idx="12"/>
          </p:nvPr>
        </p:nvSpPr>
        <p:spPr>
          <a:xfrm>
            <a:off x="270775" y="1122731"/>
            <a:ext cx="10183813" cy="4724399"/>
          </a:xfrm>
        </p:spPr>
        <p:txBody>
          <a:bodyPr/>
          <a:lstStyle/>
          <a:p>
            <a:pPr marL="457200" indent="-457200">
              <a:buFont typeface="Arial" panose="020B0604020202020204" pitchFamily="34" charset="0"/>
              <a:buChar char="•"/>
            </a:pPr>
            <a:r>
              <a:rPr lang="en-US" sz="2400" dirty="0"/>
              <a:t>Stem mining weevil</a:t>
            </a:r>
          </a:p>
          <a:p>
            <a:pPr marL="914400" lvl="1" indent="-457200">
              <a:buFont typeface="Arial" panose="020B0604020202020204" pitchFamily="34" charset="0"/>
              <a:buChar char="•"/>
            </a:pPr>
            <a:r>
              <a:rPr lang="en-US" sz="2000" dirty="0"/>
              <a:t>Release sites in Ward Co since 2013</a:t>
            </a:r>
          </a:p>
          <a:p>
            <a:pPr marL="914400" lvl="1" indent="-457200">
              <a:buFont typeface="Arial" panose="020B0604020202020204" pitchFamily="34" charset="0"/>
              <a:buChar char="•"/>
            </a:pPr>
            <a:r>
              <a:rPr lang="en-US" sz="2000" dirty="0"/>
              <a:t>Release in Stutsman Co started in 2019</a:t>
            </a:r>
            <a:endParaRPr lang="en-US" sz="2400" dirty="0"/>
          </a:p>
          <a:p>
            <a:pPr marL="457200" indent="-457200">
              <a:buFont typeface="Arial" panose="020B0604020202020204" pitchFamily="34" charset="0"/>
              <a:buChar char="•"/>
            </a:pPr>
            <a:r>
              <a:rPr lang="en-US" sz="2400" dirty="0"/>
              <a:t>Stem galling weevil</a:t>
            </a:r>
          </a:p>
          <a:p>
            <a:pPr marL="914400" lvl="1" indent="-457200">
              <a:buFont typeface="Arial" panose="020B0604020202020204" pitchFamily="34" charset="0"/>
              <a:buChar char="•"/>
            </a:pPr>
            <a:r>
              <a:rPr lang="en-US" sz="2000" dirty="0"/>
              <a:t>Release in Billings Co in 2021</a:t>
            </a:r>
          </a:p>
        </p:txBody>
      </p:sp>
      <p:pic>
        <p:nvPicPr>
          <p:cNvPr id="4" name="Picture 3">
            <a:extLst>
              <a:ext uri="{FF2B5EF4-FFF2-40B4-BE49-F238E27FC236}">
                <a16:creationId xmlns:a16="http://schemas.microsoft.com/office/drawing/2014/main" id="{C57CBB60-3B44-40D5-927F-2997F844DFFC}"/>
              </a:ext>
            </a:extLst>
          </p:cNvPr>
          <p:cNvPicPr>
            <a:picLocks noChangeAspect="1"/>
          </p:cNvPicPr>
          <p:nvPr/>
        </p:nvPicPr>
        <p:blipFill>
          <a:blip r:embed="rId2"/>
          <a:stretch>
            <a:fillRect/>
          </a:stretch>
        </p:blipFill>
        <p:spPr>
          <a:xfrm>
            <a:off x="6354034" y="663348"/>
            <a:ext cx="3090940" cy="1975275"/>
          </a:xfrm>
          <a:prstGeom prst="rect">
            <a:avLst/>
          </a:prstGeom>
        </p:spPr>
      </p:pic>
      <p:pic>
        <p:nvPicPr>
          <p:cNvPr id="5" name="Picture 5" descr="Mecinus janthinus adults.jpg">
            <a:extLst>
              <a:ext uri="{FF2B5EF4-FFF2-40B4-BE49-F238E27FC236}">
                <a16:creationId xmlns:a16="http://schemas.microsoft.com/office/drawing/2014/main" id="{DDAB70A2-93EF-4DD1-B73C-0BFB3A7155DF}"/>
              </a:ext>
            </a:extLst>
          </p:cNvPr>
          <p:cNvPicPr>
            <a:picLocks noChangeAspect="1"/>
          </p:cNvPicPr>
          <p:nvPr/>
        </p:nvPicPr>
        <p:blipFill rotWithShape="1">
          <a:blip r:embed="rId3"/>
          <a:srcRect l="22222" t="27730" r="28758" b="37955"/>
          <a:stretch/>
        </p:blipFill>
        <p:spPr>
          <a:xfrm>
            <a:off x="3576120" y="3592534"/>
            <a:ext cx="4122261" cy="2178481"/>
          </a:xfrm>
          <a:prstGeom prst="rect">
            <a:avLst/>
          </a:prstGeom>
        </p:spPr>
      </p:pic>
      <p:sp>
        <p:nvSpPr>
          <p:cNvPr id="7" name="TextBox 6">
            <a:extLst>
              <a:ext uri="{FF2B5EF4-FFF2-40B4-BE49-F238E27FC236}">
                <a16:creationId xmlns:a16="http://schemas.microsoft.com/office/drawing/2014/main" id="{3B399856-B12B-486D-B1F5-DC8DFAE83C30}"/>
              </a:ext>
            </a:extLst>
          </p:cNvPr>
          <p:cNvSpPr txBox="1"/>
          <p:nvPr/>
        </p:nvSpPr>
        <p:spPr>
          <a:xfrm>
            <a:off x="4627636" y="5309350"/>
            <a:ext cx="2019228" cy="461665"/>
          </a:xfrm>
          <a:prstGeom prst="rect">
            <a:avLst/>
          </a:prstGeom>
          <a:solidFill>
            <a:srgbClr val="E7E6E6"/>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Minion Pro" panose="02040503050306020203"/>
              </a:rPr>
              <a:t>Stem mining weevil</a:t>
            </a:r>
            <a:endParaRPr kumimoji="0" lang="en-US" sz="1800" b="0" i="0" u="none" strike="noStrike" kern="0" cap="none" spc="0" normalizeH="0" baseline="0" noProof="0" dirty="0">
              <a:ln>
                <a:noFill/>
              </a:ln>
              <a:solidFill>
                <a:prstClr val="black"/>
              </a:solidFill>
              <a:effectLst/>
              <a:uLnTx/>
              <a:uFillTx/>
              <a:latin typeface="Minion Pro" panose="02040503050306020203"/>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Minion Pro" panose="02040503050306020203"/>
              </a:rPr>
              <a:t>Photo credit: NDDA</a:t>
            </a:r>
            <a:endParaRPr kumimoji="0" lang="en-US" sz="1800" b="0" i="0" u="none" strike="noStrike" kern="0" cap="none" spc="0" normalizeH="0" baseline="0" noProof="0" dirty="0">
              <a:ln>
                <a:noFill/>
              </a:ln>
              <a:solidFill>
                <a:prstClr val="black"/>
              </a:solidFill>
              <a:effectLst/>
              <a:uLnTx/>
              <a:uFillTx/>
              <a:latin typeface="Minion Pro" panose="02040503050306020203"/>
            </a:endParaRPr>
          </a:p>
        </p:txBody>
      </p:sp>
      <p:pic>
        <p:nvPicPr>
          <p:cNvPr id="8" name="Picture 6">
            <a:extLst>
              <a:ext uri="{FF2B5EF4-FFF2-40B4-BE49-F238E27FC236}">
                <a16:creationId xmlns:a16="http://schemas.microsoft.com/office/drawing/2014/main" id="{29F3EC66-0748-42A2-8000-D84A768FDB94}"/>
              </a:ext>
            </a:extLst>
          </p:cNvPr>
          <p:cNvPicPr>
            <a:picLocks noChangeAspect="1"/>
          </p:cNvPicPr>
          <p:nvPr/>
        </p:nvPicPr>
        <p:blipFill>
          <a:blip r:embed="rId4"/>
          <a:stretch>
            <a:fillRect/>
          </a:stretch>
        </p:blipFill>
        <p:spPr>
          <a:xfrm>
            <a:off x="606033" y="3484929"/>
            <a:ext cx="2000485" cy="2916359"/>
          </a:xfrm>
          <a:prstGeom prst="rect">
            <a:avLst/>
          </a:prstGeom>
        </p:spPr>
      </p:pic>
      <p:sp>
        <p:nvSpPr>
          <p:cNvPr id="10" name="TextBox 9">
            <a:extLst>
              <a:ext uri="{FF2B5EF4-FFF2-40B4-BE49-F238E27FC236}">
                <a16:creationId xmlns:a16="http://schemas.microsoft.com/office/drawing/2014/main" id="{E99CB475-862F-4FAE-93DF-FBB63ADAFE42}"/>
              </a:ext>
            </a:extLst>
          </p:cNvPr>
          <p:cNvSpPr txBox="1"/>
          <p:nvPr/>
        </p:nvSpPr>
        <p:spPr>
          <a:xfrm>
            <a:off x="1300255" y="5876098"/>
            <a:ext cx="2019228" cy="830997"/>
          </a:xfrm>
          <a:prstGeom prst="rect">
            <a:avLst/>
          </a:prstGeom>
          <a:solidFill>
            <a:srgbClr val="E7E6E6"/>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Minion Pro" panose="02040503050306020203"/>
              </a:rPr>
              <a:t>Stem galling weevil</a:t>
            </a:r>
            <a:endParaRPr kumimoji="0" lang="en-US" sz="1800" b="0" i="0" u="none" strike="noStrike" kern="0" cap="none" spc="0" normalizeH="0" baseline="0" noProof="0" dirty="0">
              <a:ln>
                <a:noFill/>
              </a:ln>
              <a:solidFill>
                <a:prstClr val="black"/>
              </a:solidFill>
              <a:effectLst/>
              <a:uLnTx/>
              <a:uFillTx/>
              <a:latin typeface="Minion Pro" panose="02040503050306020203"/>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Minion Pro" panose="02040503050306020203"/>
              </a:rPr>
              <a:t>Photo credit: U.S. Forest Service, Rocky Mountain Research Station</a:t>
            </a:r>
            <a:endParaRPr kumimoji="0" lang="en-US" sz="1800" b="0" i="0" u="none" strike="noStrike" kern="0" cap="none" spc="0" normalizeH="0" baseline="0" noProof="0" dirty="0">
              <a:ln>
                <a:noFill/>
              </a:ln>
              <a:solidFill>
                <a:prstClr val="black"/>
              </a:solidFill>
              <a:effectLst/>
              <a:uLnTx/>
              <a:uFillTx/>
              <a:latin typeface="Minion Pro" panose="02040503050306020203"/>
            </a:endParaRPr>
          </a:p>
        </p:txBody>
      </p:sp>
      <p:pic>
        <p:nvPicPr>
          <p:cNvPr id="11" name="Picture 9">
            <a:extLst>
              <a:ext uri="{FF2B5EF4-FFF2-40B4-BE49-F238E27FC236}">
                <a16:creationId xmlns:a16="http://schemas.microsoft.com/office/drawing/2014/main" id="{8A1B665F-60F6-45F9-BDAE-57DFC5ABD09E}"/>
              </a:ext>
            </a:extLst>
          </p:cNvPr>
          <p:cNvPicPr>
            <a:picLocks noChangeAspect="1"/>
          </p:cNvPicPr>
          <p:nvPr/>
        </p:nvPicPr>
        <p:blipFill>
          <a:blip r:embed="rId5"/>
          <a:stretch>
            <a:fillRect/>
          </a:stretch>
        </p:blipFill>
        <p:spPr>
          <a:xfrm>
            <a:off x="8083704" y="2756258"/>
            <a:ext cx="2561019" cy="3851031"/>
          </a:xfrm>
          <a:prstGeom prst="rect">
            <a:avLst/>
          </a:prstGeom>
        </p:spPr>
      </p:pic>
      <p:sp>
        <p:nvSpPr>
          <p:cNvPr id="13" name="TextBox 12">
            <a:extLst>
              <a:ext uri="{FF2B5EF4-FFF2-40B4-BE49-F238E27FC236}">
                <a16:creationId xmlns:a16="http://schemas.microsoft.com/office/drawing/2014/main" id="{ED87B870-9681-44B1-9C03-65BB811DD372}"/>
              </a:ext>
            </a:extLst>
          </p:cNvPr>
          <p:cNvSpPr txBox="1"/>
          <p:nvPr/>
        </p:nvSpPr>
        <p:spPr>
          <a:xfrm>
            <a:off x="8442368" y="6170455"/>
            <a:ext cx="2019228" cy="461665"/>
          </a:xfrm>
          <a:prstGeom prst="rect">
            <a:avLst/>
          </a:prstGeom>
          <a:solidFill>
            <a:srgbClr val="E7E6E6"/>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Minion Pro" panose="02040503050306020203"/>
              </a:rPr>
              <a:t>Yellow toadflax</a:t>
            </a:r>
            <a:endParaRPr kumimoji="0" lang="en-US" sz="1800" b="0" i="0" u="none" strike="noStrike" kern="0" cap="none" spc="0" normalizeH="0" baseline="0" noProof="0" dirty="0">
              <a:ln>
                <a:noFill/>
              </a:ln>
              <a:solidFill>
                <a:prstClr val="black"/>
              </a:solidFill>
              <a:effectLst/>
              <a:uLnTx/>
              <a:uFillTx/>
              <a:latin typeface="Minion Pro" panose="02040503050306020203"/>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Minion Pro" panose="02040503050306020203"/>
              </a:rPr>
              <a:t>Photo </a:t>
            </a:r>
            <a:r>
              <a:rPr kumimoji="0" lang="en-US" sz="1200" b="1" i="0" u="none" strike="noStrike" kern="0" cap="none" spc="0" normalizeH="0" baseline="0" noProof="0" dirty="0">
                <a:ln>
                  <a:noFill/>
                </a:ln>
                <a:solidFill>
                  <a:srgbClr val="000000"/>
                </a:solidFill>
                <a:effectLst/>
                <a:uLnTx/>
                <a:uFillTx/>
                <a:latin typeface="Minion Pro" panose="02040503050306020203"/>
              </a:rPr>
              <a:t>credit</a:t>
            </a:r>
            <a:r>
              <a:rPr kumimoji="0" lang="en-US" sz="1200" b="1" i="0" u="none" strike="noStrike" kern="0" cap="none" spc="0" normalizeH="0" baseline="0" noProof="0" dirty="0">
                <a:ln>
                  <a:noFill/>
                </a:ln>
                <a:solidFill>
                  <a:prstClr val="black"/>
                </a:solidFill>
                <a:effectLst/>
                <a:uLnTx/>
                <a:uFillTx/>
                <a:latin typeface="Minion Pro" panose="02040503050306020203"/>
              </a:rPr>
              <a:t>: NDDA</a:t>
            </a:r>
            <a:endParaRPr kumimoji="0" lang="en-US" sz="1800" b="0" i="0" u="none" strike="noStrike" kern="0" cap="none" spc="0" normalizeH="0" baseline="0" noProof="0" dirty="0">
              <a:ln>
                <a:noFill/>
              </a:ln>
              <a:solidFill>
                <a:prstClr val="black"/>
              </a:solidFill>
              <a:effectLst/>
              <a:uLnTx/>
              <a:uFillTx/>
              <a:latin typeface="Minion Pro" panose="02040503050306020203"/>
            </a:endParaRPr>
          </a:p>
        </p:txBody>
      </p:sp>
    </p:spTree>
    <p:extLst>
      <p:ext uri="{BB962C8B-B14F-4D97-AF65-F5344CB8AC3E}">
        <p14:creationId xmlns:p14="http://schemas.microsoft.com/office/powerpoint/2010/main" val="39688875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55847-C278-47DB-AD02-25FA5129CE84}"/>
              </a:ext>
            </a:extLst>
          </p:cNvPr>
          <p:cNvSpPr>
            <a:spLocks noGrp="1"/>
          </p:cNvSpPr>
          <p:nvPr>
            <p:ph type="title"/>
          </p:nvPr>
        </p:nvSpPr>
        <p:spPr>
          <a:xfrm>
            <a:off x="677334" y="609600"/>
            <a:ext cx="8596668" cy="625813"/>
          </a:xfrm>
        </p:spPr>
        <p:txBody>
          <a:bodyPr>
            <a:normAutofit fontScale="90000"/>
          </a:bodyPr>
          <a:lstStyle/>
          <a:p>
            <a:r>
              <a:rPr lang="en-US" b="1" dirty="0"/>
              <a:t>Yellow Toadflax Herbicide Control</a:t>
            </a:r>
          </a:p>
        </p:txBody>
      </p:sp>
      <p:pic>
        <p:nvPicPr>
          <p:cNvPr id="2050" name="Picture 2" descr="Image result for yellow toadflax">
            <a:extLst>
              <a:ext uri="{FF2B5EF4-FFF2-40B4-BE49-F238E27FC236}">
                <a16:creationId xmlns:a16="http://schemas.microsoft.com/office/drawing/2014/main" id="{E715D487-7D0A-42EC-B9DF-FF90E7F6E00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12001" y="4238624"/>
            <a:ext cx="2762381" cy="219547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yellow toadflax">
            <a:extLst>
              <a:ext uri="{FF2B5EF4-FFF2-40B4-BE49-F238E27FC236}">
                <a16:creationId xmlns:a16="http://schemas.microsoft.com/office/drawing/2014/main" id="{73D2ABED-28A6-4762-BEC4-41385C8868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333" y="1466921"/>
            <a:ext cx="2554382" cy="219547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A plant with a flower&#10;&#10;Description automatically generated with low confidence">
            <a:extLst>
              <a:ext uri="{FF2B5EF4-FFF2-40B4-BE49-F238E27FC236}">
                <a16:creationId xmlns:a16="http://schemas.microsoft.com/office/drawing/2014/main" id="{8873C44C-59C4-4565-A472-1BD73EDA37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2002" y="1466926"/>
            <a:ext cx="2762381" cy="2771698"/>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Image result for yellow toadflax">
            <a:extLst>
              <a:ext uri="{FF2B5EF4-FFF2-40B4-BE49-F238E27FC236}">
                <a16:creationId xmlns:a16="http://schemas.microsoft.com/office/drawing/2014/main" id="{568EADD6-36EE-4031-8F95-A1E750199F2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7190" y="3662398"/>
            <a:ext cx="2534668" cy="2771699"/>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Image result for yellow toadflax">
            <a:extLst>
              <a:ext uri="{FF2B5EF4-FFF2-40B4-BE49-F238E27FC236}">
                <a16:creationId xmlns:a16="http://schemas.microsoft.com/office/drawing/2014/main" id="{B48F3974-CDC2-419E-8991-EF8922E196B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74382" y="1930401"/>
            <a:ext cx="2683235" cy="36921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6451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D1238-C3AC-48B2-AE9B-4646BA4633F1}"/>
              </a:ext>
            </a:extLst>
          </p:cNvPr>
          <p:cNvSpPr>
            <a:spLocks noGrp="1"/>
          </p:cNvSpPr>
          <p:nvPr>
            <p:ph type="title"/>
          </p:nvPr>
        </p:nvSpPr>
        <p:spPr>
          <a:xfrm>
            <a:off x="677334" y="233464"/>
            <a:ext cx="7571721" cy="690664"/>
          </a:xfrm>
        </p:spPr>
        <p:txBody>
          <a:bodyPr>
            <a:normAutofit/>
          </a:bodyPr>
          <a:lstStyle/>
          <a:p>
            <a:r>
              <a:rPr lang="en-US" sz="2400" dirty="0">
                <a:latin typeface="Times New Roman" panose="02020603050405020304" pitchFamily="18" charset="0"/>
                <a:cs typeface="Times New Roman" panose="02020603050405020304" pitchFamily="18" charset="0"/>
              </a:rPr>
              <a:t>Yellow Toadflax Herbicide Control</a:t>
            </a:r>
          </a:p>
        </p:txBody>
      </p:sp>
      <p:sp>
        <p:nvSpPr>
          <p:cNvPr id="3" name="Content Placeholder 2">
            <a:extLst>
              <a:ext uri="{FF2B5EF4-FFF2-40B4-BE49-F238E27FC236}">
                <a16:creationId xmlns:a16="http://schemas.microsoft.com/office/drawing/2014/main" id="{038F646C-11F4-4461-AE49-F7C889872AA8}"/>
              </a:ext>
            </a:extLst>
          </p:cNvPr>
          <p:cNvSpPr>
            <a:spLocks noGrp="1"/>
          </p:cNvSpPr>
          <p:nvPr>
            <p:ph idx="1"/>
          </p:nvPr>
        </p:nvSpPr>
        <p:spPr>
          <a:xfrm>
            <a:off x="272373" y="758757"/>
            <a:ext cx="10097311" cy="5865779"/>
          </a:xfrm>
        </p:spPr>
        <p:txBody>
          <a:bodyPr/>
          <a:lstStyle/>
          <a:p>
            <a:pPr marL="0" indent="0">
              <a:buNone/>
            </a:pPr>
            <a:r>
              <a:rPr lang="en-US" dirty="0">
                <a:latin typeface="Times New Roman" panose="02020603050405020304" pitchFamily="18" charset="0"/>
                <a:cs typeface="Times New Roman" panose="02020603050405020304" pitchFamily="18" charset="0"/>
              </a:rPr>
              <a:t>Yellow Toadflax  - is difficult to control, limited herbicides work, herbicide rates need to be at max labeled rates for best results, small leaves for herbicides to attach to.</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Some of our best results had been with a product called –Perspective Herbicide - (no longer made), using 8 ounces per acre gave us good control.</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Perspective Herbicide was a pre-mix of Method 240 SL Herbicide and Telar XP Herbicide.</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We also had some good early plot results in Ward County, ND with Escalade 2 Herbicide, now E-2 Herbicide at 4 to 5 pints per acre as well, if in towns or turf Escalade 2 Herbicide could be used.</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Use of a silicone surfactant (super wetters) or penetrating surfactants (like Liberate) help with coverage and penetrating into this plant.</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With this being said, herbicide suggestions would be as follows</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4201277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74C22-C2A1-487B-856C-B4F559466182}"/>
              </a:ext>
            </a:extLst>
          </p:cNvPr>
          <p:cNvSpPr>
            <a:spLocks noGrp="1"/>
          </p:cNvSpPr>
          <p:nvPr>
            <p:ph type="title"/>
          </p:nvPr>
        </p:nvSpPr>
        <p:spPr>
          <a:xfrm>
            <a:off x="677334" y="145915"/>
            <a:ext cx="2133960" cy="379379"/>
          </a:xfrm>
        </p:spPr>
        <p:txBody>
          <a:bodyPr>
            <a:normAutofit/>
          </a:bodyPr>
          <a:lstStyle/>
          <a:p>
            <a:r>
              <a:rPr lang="en-US" sz="1600" dirty="0"/>
              <a:t>Yellow Toadflax</a:t>
            </a:r>
          </a:p>
        </p:txBody>
      </p:sp>
      <p:sp>
        <p:nvSpPr>
          <p:cNvPr id="3" name="Content Placeholder 2">
            <a:extLst>
              <a:ext uri="{FF2B5EF4-FFF2-40B4-BE49-F238E27FC236}">
                <a16:creationId xmlns:a16="http://schemas.microsoft.com/office/drawing/2014/main" id="{FCC310CF-E758-4AB6-8A4B-E1000F45D52B}"/>
              </a:ext>
            </a:extLst>
          </p:cNvPr>
          <p:cNvSpPr>
            <a:spLocks noGrp="1"/>
          </p:cNvSpPr>
          <p:nvPr>
            <p:ph idx="1"/>
          </p:nvPr>
        </p:nvSpPr>
        <p:spPr>
          <a:xfrm>
            <a:off x="223735" y="525295"/>
            <a:ext cx="10554511" cy="6186790"/>
          </a:xfrm>
        </p:spPr>
        <p:txBody>
          <a:bodyPr>
            <a:normAutofit/>
          </a:bodyPr>
          <a:lstStyle/>
          <a:p>
            <a:pPr marL="0" indent="0">
              <a:buNone/>
            </a:pPr>
            <a:r>
              <a:rPr lang="en-US" sz="2000" b="1" dirty="0">
                <a:latin typeface="Times New Roman" panose="02020603050405020304" pitchFamily="18" charset="0"/>
                <a:cs typeface="Times New Roman" panose="02020603050405020304" pitchFamily="18" charset="0"/>
              </a:rPr>
              <a:t>Tordon 22K Herbicide	</a:t>
            </a:r>
            <a:r>
              <a:rPr lang="en-US" sz="2000" dirty="0">
                <a:latin typeface="Times New Roman" panose="02020603050405020304" pitchFamily="18" charset="0"/>
                <a:cs typeface="Times New Roman" panose="02020603050405020304" pitchFamily="18" charset="0"/>
              </a:rPr>
              <a:t>		at 2 quarts per acre</a:t>
            </a:r>
          </a:p>
          <a:p>
            <a:pPr marL="0" indent="0">
              <a:buNone/>
            </a:pPr>
            <a:r>
              <a:rPr lang="en-US" sz="2000" b="1" dirty="0">
                <a:latin typeface="Times New Roman" panose="02020603050405020304" pitchFamily="18" charset="0"/>
                <a:cs typeface="Times New Roman" panose="02020603050405020304" pitchFamily="18" charset="0"/>
              </a:rPr>
              <a:t>Escort XP Herbicide</a:t>
            </a:r>
            <a:r>
              <a:rPr lang="en-US" sz="2000" dirty="0">
                <a:latin typeface="Times New Roman" panose="02020603050405020304" pitchFamily="18" charset="0"/>
                <a:cs typeface="Times New Roman" panose="02020603050405020304" pitchFamily="18" charset="0"/>
              </a:rPr>
              <a:t>				at 1.5 ounces per acre</a:t>
            </a:r>
          </a:p>
          <a:p>
            <a:pPr marL="0" indent="0">
              <a:buNone/>
            </a:pPr>
            <a:r>
              <a:rPr lang="en-US" sz="2000" b="1" dirty="0">
                <a:latin typeface="Times New Roman" panose="02020603050405020304" pitchFamily="18" charset="0"/>
                <a:cs typeface="Times New Roman" panose="02020603050405020304" pitchFamily="18" charset="0"/>
              </a:rPr>
              <a:t>Liberate Surfactant</a:t>
            </a:r>
            <a:r>
              <a:rPr lang="en-US" sz="2000" dirty="0">
                <a:latin typeface="Times New Roman" panose="02020603050405020304" pitchFamily="18" charset="0"/>
                <a:cs typeface="Times New Roman" panose="02020603050405020304" pitchFamily="18" charset="0"/>
              </a:rPr>
              <a:t>				at 1 quart per 100 gallons water (penetrating surfactant)</a:t>
            </a:r>
          </a:p>
          <a:p>
            <a:pPr marL="0" indent="0">
              <a:buNone/>
            </a:pPr>
            <a:r>
              <a:rPr lang="en-US" sz="2000" b="1" dirty="0">
                <a:latin typeface="Times New Roman" panose="02020603050405020304" pitchFamily="18" charset="0"/>
                <a:cs typeface="Times New Roman" panose="02020603050405020304" pitchFamily="18" charset="0"/>
              </a:rPr>
              <a:t>Or Freeway Surfactant</a:t>
            </a:r>
            <a:r>
              <a:rPr lang="en-US" sz="2000" dirty="0">
                <a:latin typeface="Times New Roman" panose="02020603050405020304" pitchFamily="18" charset="0"/>
                <a:cs typeface="Times New Roman" panose="02020603050405020304" pitchFamily="18" charset="0"/>
              </a:rPr>
              <a:t>			at 1 pint per 100 gallons water (Silicone Surfactant)</a:t>
            </a: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r>
              <a:rPr lang="en-US" sz="2000" dirty="0">
                <a:latin typeface="Times New Roman" panose="02020603050405020304" pitchFamily="18" charset="0"/>
                <a:cs typeface="Times New Roman" panose="02020603050405020304" pitchFamily="18" charset="0"/>
              </a:rPr>
              <a:t>Higher application rates (water/carrier) will improve coverage and control, 25 plus gallons per acre rates would be best.</a:t>
            </a:r>
          </a:p>
          <a:p>
            <a:pPr marL="0" indent="0">
              <a:buNone/>
            </a:pPr>
            <a:r>
              <a:rPr lang="en-US" sz="2000" dirty="0">
                <a:latin typeface="Times New Roman" panose="02020603050405020304" pitchFamily="18" charset="0"/>
                <a:cs typeface="Times New Roman" panose="02020603050405020304" pitchFamily="18" charset="0"/>
              </a:rPr>
              <a:t>With Tordon 22K Herbicide at this rate expect some grass damage or discoloration, Escort XP will add to this damage as well.</a:t>
            </a:r>
          </a:p>
          <a:p>
            <a:pPr marL="0" indent="0">
              <a:buNone/>
            </a:pPr>
            <a:r>
              <a:rPr lang="en-US" sz="2000" dirty="0">
                <a:latin typeface="Times New Roman" panose="02020603050405020304" pitchFamily="18" charset="0"/>
                <a:cs typeface="Times New Roman" panose="02020603050405020304" pitchFamily="18" charset="0"/>
              </a:rPr>
              <a:t>Cannot be used around or under any trees or shrubs or inner-city as well, if staying under the 1.66 ounces of Escort XP than there would be no grazing restrictions as well</a:t>
            </a:r>
          </a:p>
          <a:p>
            <a:pPr marL="0" indent="0">
              <a:buNone/>
            </a:pPr>
            <a:r>
              <a:rPr lang="en-US" sz="2000" dirty="0">
                <a:latin typeface="Times New Roman" panose="02020603050405020304" pitchFamily="18" charset="0"/>
                <a:cs typeface="Times New Roman" panose="02020603050405020304" pitchFamily="18" charset="0"/>
              </a:rPr>
              <a:t>Max rate on Escort XP for range and pasture and grazed sites would be the 1.66 ounces per acre per year. </a:t>
            </a:r>
          </a:p>
          <a:p>
            <a:pPr marL="0" indent="0">
              <a:buNone/>
            </a:pPr>
            <a:r>
              <a:rPr lang="en-US" sz="2000" dirty="0">
                <a:latin typeface="Times New Roman" panose="02020603050405020304" pitchFamily="18" charset="0"/>
                <a:cs typeface="Times New Roman" panose="02020603050405020304" pitchFamily="18" charset="0"/>
              </a:rPr>
              <a:t>Tordon 22K rate is maxed so any additional applications in that site would have to be different products.</a:t>
            </a:r>
          </a:p>
        </p:txBody>
      </p:sp>
    </p:spTree>
    <p:extLst>
      <p:ext uri="{BB962C8B-B14F-4D97-AF65-F5344CB8AC3E}">
        <p14:creationId xmlns:p14="http://schemas.microsoft.com/office/powerpoint/2010/main" val="22143912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FF532-F9ED-4C77-9EBF-FBF0A1B7A2A2}"/>
              </a:ext>
            </a:extLst>
          </p:cNvPr>
          <p:cNvSpPr>
            <a:spLocks noGrp="1"/>
          </p:cNvSpPr>
          <p:nvPr>
            <p:ph type="title"/>
          </p:nvPr>
        </p:nvSpPr>
        <p:spPr>
          <a:xfrm>
            <a:off x="677334" y="165370"/>
            <a:ext cx="1861585" cy="369651"/>
          </a:xfrm>
        </p:spPr>
        <p:txBody>
          <a:bodyPr>
            <a:normAutofit/>
          </a:bodyPr>
          <a:lstStyle/>
          <a:p>
            <a:r>
              <a:rPr lang="en-US" sz="1600" dirty="0"/>
              <a:t>Yellow Toadflax</a:t>
            </a:r>
          </a:p>
        </p:txBody>
      </p:sp>
      <p:sp>
        <p:nvSpPr>
          <p:cNvPr id="3" name="Content Placeholder 2">
            <a:extLst>
              <a:ext uri="{FF2B5EF4-FFF2-40B4-BE49-F238E27FC236}">
                <a16:creationId xmlns:a16="http://schemas.microsoft.com/office/drawing/2014/main" id="{ABB87328-6C4C-4478-8F3C-7237C3EA04B6}"/>
              </a:ext>
            </a:extLst>
          </p:cNvPr>
          <p:cNvSpPr>
            <a:spLocks noGrp="1"/>
          </p:cNvSpPr>
          <p:nvPr>
            <p:ph idx="1"/>
          </p:nvPr>
        </p:nvSpPr>
        <p:spPr>
          <a:xfrm>
            <a:off x="214009" y="535021"/>
            <a:ext cx="10618114" cy="6040877"/>
          </a:xfrm>
        </p:spPr>
        <p:txBody>
          <a:bodyPr>
            <a:normAutofit fontScale="40000" lnSpcReduction="20000"/>
          </a:bodyPr>
          <a:lstStyle/>
          <a:p>
            <a:pPr marL="0" indent="0">
              <a:buNone/>
            </a:pPr>
            <a:r>
              <a:rPr lang="en-US" sz="4000" b="1" u="sng" dirty="0">
                <a:latin typeface="Times New Roman" panose="02020603050405020304" pitchFamily="18" charset="0"/>
                <a:cs typeface="Times New Roman" panose="02020603050405020304" pitchFamily="18" charset="0"/>
              </a:rPr>
              <a:t>Perspective Herbicide – 8 ounces per acre ???</a:t>
            </a:r>
          </a:p>
          <a:p>
            <a:pPr marL="0" indent="0">
              <a:buNone/>
            </a:pPr>
            <a:r>
              <a:rPr lang="en-US" sz="4000" dirty="0">
                <a:latin typeface="Times New Roman" panose="02020603050405020304" pitchFamily="18" charset="0"/>
                <a:cs typeface="Times New Roman" panose="02020603050405020304" pitchFamily="18" charset="0"/>
              </a:rPr>
              <a:t>Well not anymore but let’s make it using Method 240 SL Herbicide and Telar Herbicide.</a:t>
            </a:r>
          </a:p>
          <a:p>
            <a:pPr marL="0" indent="0">
              <a:buNone/>
            </a:pPr>
            <a:r>
              <a:rPr lang="en-US" sz="4000" dirty="0">
                <a:latin typeface="Times New Roman" panose="02020603050405020304" pitchFamily="18" charset="0"/>
                <a:cs typeface="Times New Roman" panose="02020603050405020304" pitchFamily="18" charset="0"/>
              </a:rPr>
              <a:t>For each ounce of Perspective, you would need 1.5 ounces Method and 0.15 ounces Telar</a:t>
            </a:r>
          </a:p>
          <a:p>
            <a:pPr marL="0" indent="0">
              <a:buNone/>
            </a:pPr>
            <a:endParaRPr lang="en-US" sz="4000" dirty="0">
              <a:latin typeface="Times New Roman" panose="02020603050405020304" pitchFamily="18" charset="0"/>
              <a:cs typeface="Times New Roman" panose="02020603050405020304" pitchFamily="18" charset="0"/>
            </a:endParaRPr>
          </a:p>
          <a:p>
            <a:pPr marL="0" indent="0">
              <a:buNone/>
            </a:pPr>
            <a:r>
              <a:rPr lang="en-US" sz="4000" b="1" dirty="0">
                <a:latin typeface="Times New Roman" panose="02020603050405020304" pitchFamily="18" charset="0"/>
                <a:cs typeface="Times New Roman" panose="02020603050405020304" pitchFamily="18" charset="0"/>
              </a:rPr>
              <a:t>Method 240 SL Herbicide</a:t>
            </a:r>
            <a:r>
              <a:rPr lang="en-US" sz="4000" dirty="0">
                <a:latin typeface="Times New Roman" panose="02020603050405020304" pitchFamily="18" charset="0"/>
                <a:cs typeface="Times New Roman" panose="02020603050405020304" pitchFamily="18" charset="0"/>
              </a:rPr>
              <a:t>	at 8 ounces per acre (12 ounces would be a bit tough on the grasses)</a:t>
            </a:r>
          </a:p>
          <a:p>
            <a:pPr marL="0" indent="0">
              <a:buNone/>
            </a:pPr>
            <a:r>
              <a:rPr lang="en-US" sz="4000" b="1" dirty="0">
                <a:latin typeface="Times New Roman" panose="02020603050405020304" pitchFamily="18" charset="0"/>
                <a:cs typeface="Times New Roman" panose="02020603050405020304" pitchFamily="18" charset="0"/>
              </a:rPr>
              <a:t>Telar XP Herbicide</a:t>
            </a:r>
            <a:r>
              <a:rPr lang="en-US" sz="4000" dirty="0">
                <a:latin typeface="Times New Roman" panose="02020603050405020304" pitchFamily="18" charset="0"/>
                <a:cs typeface="Times New Roman" panose="02020603050405020304" pitchFamily="18" charset="0"/>
              </a:rPr>
              <a:t>			at 1.5 ounces per acre</a:t>
            </a:r>
          </a:p>
          <a:p>
            <a:pPr marL="0" indent="0">
              <a:buNone/>
            </a:pPr>
            <a:r>
              <a:rPr lang="en-US" sz="4000" b="1" dirty="0">
                <a:latin typeface="Times New Roman" panose="02020603050405020304" pitchFamily="18" charset="0"/>
                <a:cs typeface="Times New Roman" panose="02020603050405020304" pitchFamily="18" charset="0"/>
              </a:rPr>
              <a:t>Liberate Surfactant</a:t>
            </a:r>
            <a:r>
              <a:rPr lang="en-US" sz="4000" dirty="0">
                <a:latin typeface="Times New Roman" panose="02020603050405020304" pitchFamily="18" charset="0"/>
                <a:cs typeface="Times New Roman" panose="02020603050405020304" pitchFamily="18" charset="0"/>
              </a:rPr>
              <a:t>			at 1 quart per 100 gallons water (penetrating surfactant)</a:t>
            </a:r>
          </a:p>
          <a:p>
            <a:pPr marL="0" indent="0">
              <a:buNone/>
            </a:pPr>
            <a:r>
              <a:rPr lang="en-US" sz="4000" b="1" dirty="0">
                <a:latin typeface="Times New Roman" panose="02020603050405020304" pitchFamily="18" charset="0"/>
                <a:cs typeface="Times New Roman" panose="02020603050405020304" pitchFamily="18" charset="0"/>
              </a:rPr>
              <a:t>Or Freeway Surfactant</a:t>
            </a:r>
            <a:r>
              <a:rPr lang="en-US" sz="4000" dirty="0">
                <a:latin typeface="Times New Roman" panose="02020603050405020304" pitchFamily="18" charset="0"/>
                <a:cs typeface="Times New Roman" panose="02020603050405020304" pitchFamily="18" charset="0"/>
              </a:rPr>
              <a:t>		at 16 ounces per 100 gallons water (silicone surfactant)</a:t>
            </a:r>
          </a:p>
          <a:p>
            <a:pPr marL="0" indent="0">
              <a:buNone/>
            </a:pPr>
            <a:r>
              <a:rPr lang="en-US" sz="4000" dirty="0">
                <a:latin typeface="Times New Roman" panose="02020603050405020304" pitchFamily="18" charset="0"/>
                <a:cs typeface="Times New Roman" panose="02020603050405020304" pitchFamily="18" charset="0"/>
              </a:rPr>
              <a:t>Higher application rates (water/carrier) will improve coverage and control, 25 plus gallons per acre rates would be best.</a:t>
            </a:r>
          </a:p>
          <a:p>
            <a:pPr marL="0" indent="0">
              <a:buNone/>
            </a:pPr>
            <a:r>
              <a:rPr lang="en-US" sz="4000" dirty="0">
                <a:latin typeface="Times New Roman" panose="02020603050405020304" pitchFamily="18" charset="0"/>
                <a:cs typeface="Times New Roman" panose="02020603050405020304" pitchFamily="18" charset="0"/>
              </a:rPr>
              <a:t>Has no haying or grazing labeling so limited use in areas where grazed or hayed</a:t>
            </a:r>
          </a:p>
          <a:p>
            <a:pPr marL="0" indent="0">
              <a:buNone/>
            </a:pPr>
            <a:r>
              <a:rPr lang="en-US" sz="4000" dirty="0">
                <a:latin typeface="Times New Roman" panose="02020603050405020304" pitchFamily="18" charset="0"/>
                <a:cs typeface="Times New Roman" panose="02020603050405020304" pitchFamily="18" charset="0"/>
              </a:rPr>
              <a:t>Has a supplemental label that does allow for applications to right-a-ways that transect grazed sites with no grazing restrictions on these, but still no haying</a:t>
            </a:r>
          </a:p>
          <a:p>
            <a:pPr marL="0" indent="0">
              <a:buNone/>
            </a:pPr>
            <a:endParaRPr lang="en-US" sz="4000" dirty="0">
              <a:latin typeface="Times New Roman" panose="02020603050405020304" pitchFamily="18" charset="0"/>
              <a:cs typeface="Times New Roman" panose="02020603050405020304" pitchFamily="18" charset="0"/>
            </a:endParaRPr>
          </a:p>
          <a:p>
            <a:pPr marL="0" indent="0">
              <a:buNone/>
            </a:pPr>
            <a:r>
              <a:rPr lang="en-US" sz="4000" dirty="0">
                <a:latin typeface="Times New Roman" panose="02020603050405020304" pitchFamily="18" charset="0"/>
                <a:cs typeface="Times New Roman" panose="02020603050405020304" pitchFamily="18" charset="0"/>
              </a:rPr>
              <a:t>Will be tough on some species of trees and shrubs, be careful around these, especially spruce, pine, conifer species and legume species but no more than Tordon 22K Herbicide applications</a:t>
            </a:r>
          </a:p>
          <a:p>
            <a:pPr marL="0" indent="0">
              <a:buNone/>
            </a:pPr>
            <a:endParaRPr lang="en-US" sz="4000" dirty="0">
              <a:latin typeface="Times New Roman" panose="02020603050405020304" pitchFamily="18" charset="0"/>
              <a:cs typeface="Times New Roman" panose="02020603050405020304" pitchFamily="18" charset="0"/>
            </a:endParaRPr>
          </a:p>
          <a:p>
            <a:pPr marL="0" indent="0">
              <a:buNone/>
            </a:pPr>
            <a:r>
              <a:rPr lang="en-US" sz="4000" dirty="0">
                <a:latin typeface="Times New Roman" panose="02020603050405020304" pitchFamily="18" charset="0"/>
                <a:cs typeface="Times New Roman" panose="02020603050405020304" pitchFamily="18" charset="0"/>
              </a:rPr>
              <a:t>Can be used to waters edge with both products</a:t>
            </a:r>
          </a:p>
          <a:p>
            <a:pPr marL="0" indent="0">
              <a:buNone/>
            </a:pPr>
            <a:endParaRPr lang="en-US" sz="1600" dirty="0"/>
          </a:p>
          <a:p>
            <a:pPr marL="0" indent="0">
              <a:buNone/>
            </a:pPr>
            <a:endParaRPr lang="en-US" dirty="0"/>
          </a:p>
          <a:p>
            <a:pPr marL="0" indent="0">
              <a:buNone/>
            </a:pPr>
            <a:endParaRPr lang="en-US" dirty="0"/>
          </a:p>
          <a:p>
            <a:pPr marL="0" indent="0">
              <a:buNone/>
            </a:pPr>
            <a:r>
              <a:rPr lang="en-US" dirty="0"/>
              <a:t>		</a:t>
            </a:r>
          </a:p>
        </p:txBody>
      </p:sp>
    </p:spTree>
    <p:extLst>
      <p:ext uri="{BB962C8B-B14F-4D97-AF65-F5344CB8AC3E}">
        <p14:creationId xmlns:p14="http://schemas.microsoft.com/office/powerpoint/2010/main" val="11131700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B1018-18E8-438D-B315-5CB8A5A02577}"/>
              </a:ext>
            </a:extLst>
          </p:cNvPr>
          <p:cNvSpPr>
            <a:spLocks noGrp="1"/>
          </p:cNvSpPr>
          <p:nvPr>
            <p:ph type="title"/>
          </p:nvPr>
        </p:nvSpPr>
        <p:spPr>
          <a:xfrm>
            <a:off x="381838" y="160774"/>
            <a:ext cx="1758461" cy="542611"/>
          </a:xfrm>
        </p:spPr>
        <p:txBody>
          <a:bodyPr>
            <a:normAutofit/>
          </a:bodyPr>
          <a:lstStyle/>
          <a:p>
            <a:r>
              <a:rPr lang="en-US" sz="1600" dirty="0"/>
              <a:t>Yellow Toadflax</a:t>
            </a:r>
          </a:p>
        </p:txBody>
      </p:sp>
      <p:sp>
        <p:nvSpPr>
          <p:cNvPr id="3" name="Content Placeholder 2">
            <a:extLst>
              <a:ext uri="{FF2B5EF4-FFF2-40B4-BE49-F238E27FC236}">
                <a16:creationId xmlns:a16="http://schemas.microsoft.com/office/drawing/2014/main" id="{FB7A4D9F-0587-4249-998E-71D8140DAFE4}"/>
              </a:ext>
            </a:extLst>
          </p:cNvPr>
          <p:cNvSpPr>
            <a:spLocks noGrp="1"/>
          </p:cNvSpPr>
          <p:nvPr>
            <p:ph idx="1"/>
          </p:nvPr>
        </p:nvSpPr>
        <p:spPr>
          <a:xfrm>
            <a:off x="140677" y="612949"/>
            <a:ext cx="11083332" cy="6245051"/>
          </a:xfrm>
        </p:spPr>
        <p:txBody>
          <a:bodyPr/>
          <a:lstStyle/>
          <a:p>
            <a:pPr marL="0" indent="0">
              <a:buNone/>
            </a:pPr>
            <a:r>
              <a:rPr lang="en-US" b="1" dirty="0">
                <a:latin typeface="Times New Roman" panose="02020603050405020304" pitchFamily="18" charset="0"/>
                <a:cs typeface="Times New Roman" panose="02020603050405020304" pitchFamily="18" charset="0"/>
              </a:rPr>
              <a:t>E-2 Herbicide </a:t>
            </a:r>
            <a:r>
              <a:rPr lang="en-US" dirty="0">
                <a:latin typeface="Times New Roman" panose="02020603050405020304" pitchFamily="18" charset="0"/>
                <a:cs typeface="Times New Roman" panose="02020603050405020304" pitchFamily="18" charset="0"/>
              </a:rPr>
              <a:t>– is a pre-mix of 2,4-D amine, dicamba and fluroxypyr (Vista), has all range and pasture, Right-a-Ways, Roadsides, Industrial Sites, Recreational Areas, CRP and Similar Non-Crop areas.</a:t>
            </a:r>
          </a:p>
          <a:p>
            <a:pPr marL="0" indent="0">
              <a:buNone/>
            </a:pPr>
            <a:r>
              <a:rPr lang="en-US" dirty="0">
                <a:latin typeface="Times New Roman" panose="02020603050405020304" pitchFamily="18" charset="0"/>
                <a:cs typeface="Times New Roman" panose="02020603050405020304" pitchFamily="18" charset="0"/>
              </a:rPr>
              <a:t>No grazing restrictions for non-lactating animals, do not grazed lactating animals for 7 days, no haying for 7 days after applications</a:t>
            </a:r>
          </a:p>
          <a:p>
            <a:pPr marL="0" indent="0">
              <a:buNone/>
            </a:pPr>
            <a:r>
              <a:rPr lang="en-US" dirty="0">
                <a:latin typeface="Times New Roman" panose="02020603050405020304" pitchFamily="18" charset="0"/>
                <a:cs typeface="Times New Roman" panose="02020603050405020304" pitchFamily="18" charset="0"/>
              </a:rPr>
              <a:t>Use rates are from 2 to 5 pints per acre rates, recommended for Yellow Toadflax at 4 to 5 pints per acre rates and possibly add Escort XP Herbicide at 1 to 1.5 ounces per acre rates</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b="1" dirty="0">
                <a:latin typeface="Times New Roman" panose="02020603050405020304" pitchFamily="18" charset="0"/>
                <a:cs typeface="Times New Roman" panose="02020603050405020304" pitchFamily="18" charset="0"/>
              </a:rPr>
              <a:t>E-2 Herbicide	</a:t>
            </a:r>
            <a:r>
              <a:rPr lang="en-US" dirty="0">
                <a:latin typeface="Times New Roman" panose="02020603050405020304" pitchFamily="18" charset="0"/>
                <a:cs typeface="Times New Roman" panose="02020603050405020304" pitchFamily="18" charset="0"/>
              </a:rPr>
              <a:t>				at 4 to 5 pints per acre</a:t>
            </a:r>
          </a:p>
          <a:p>
            <a:pPr marL="0" indent="0">
              <a:buNone/>
            </a:pPr>
            <a:r>
              <a:rPr lang="en-US" b="1" dirty="0">
                <a:latin typeface="Times New Roman" panose="02020603050405020304" pitchFamily="18" charset="0"/>
                <a:cs typeface="Times New Roman" panose="02020603050405020304" pitchFamily="18" charset="0"/>
              </a:rPr>
              <a:t>Escort XP Herbicide</a:t>
            </a:r>
            <a:r>
              <a:rPr lang="en-US" dirty="0">
                <a:latin typeface="Times New Roman" panose="02020603050405020304" pitchFamily="18" charset="0"/>
                <a:cs typeface="Times New Roman" panose="02020603050405020304" pitchFamily="18" charset="0"/>
              </a:rPr>
              <a:t>			at 1 to 1.5 ounces per acre</a:t>
            </a:r>
          </a:p>
          <a:p>
            <a:pPr marL="0" indent="0">
              <a:buNone/>
            </a:pPr>
            <a:r>
              <a:rPr lang="en-US" b="1" dirty="0">
                <a:latin typeface="Times New Roman" panose="02020603050405020304" pitchFamily="18" charset="0"/>
                <a:cs typeface="Times New Roman" panose="02020603050405020304" pitchFamily="18" charset="0"/>
              </a:rPr>
              <a:t>Liberate Surfactant	</a:t>
            </a:r>
            <a:r>
              <a:rPr lang="en-US" dirty="0">
                <a:latin typeface="Times New Roman" panose="02020603050405020304" pitchFamily="18" charset="0"/>
                <a:cs typeface="Times New Roman" panose="02020603050405020304" pitchFamily="18" charset="0"/>
              </a:rPr>
              <a:t>		at 1 quart per 100 gallons water (penetrating surfactant)</a:t>
            </a:r>
          </a:p>
          <a:p>
            <a:pPr marL="0" indent="0">
              <a:buNone/>
            </a:pPr>
            <a:r>
              <a:rPr lang="en-US" b="1" dirty="0">
                <a:latin typeface="Times New Roman" panose="02020603050405020304" pitchFamily="18" charset="0"/>
                <a:cs typeface="Times New Roman" panose="02020603050405020304" pitchFamily="18" charset="0"/>
              </a:rPr>
              <a:t>Or Freeway Surfactant</a:t>
            </a:r>
            <a:r>
              <a:rPr lang="en-US" dirty="0">
                <a:latin typeface="Times New Roman" panose="02020603050405020304" pitchFamily="18" charset="0"/>
                <a:cs typeface="Times New Roman" panose="02020603050405020304" pitchFamily="18" charset="0"/>
              </a:rPr>
              <a:t>			at 16 ounces per 100 gallons water (silicone Surfactant)</a:t>
            </a:r>
          </a:p>
          <a:p>
            <a:pPr marL="0" indent="0">
              <a:buNone/>
            </a:pPr>
            <a:r>
              <a:rPr lang="en-US" sz="1800" dirty="0">
                <a:latin typeface="Times New Roman" panose="02020603050405020304" pitchFamily="18" charset="0"/>
                <a:cs typeface="Times New Roman" panose="02020603050405020304" pitchFamily="18" charset="0"/>
              </a:rPr>
              <a:t>Higher application rates (water/carrier) will improve coverage and control, 25 plus gallons per acre rates would be best.</a:t>
            </a:r>
          </a:p>
          <a:p>
            <a:pPr marL="0" indent="0">
              <a:buNone/>
            </a:pPr>
            <a:r>
              <a:rPr lang="en-US" dirty="0">
                <a:latin typeface="Times New Roman" panose="02020603050405020304" pitchFamily="18" charset="0"/>
                <a:cs typeface="Times New Roman" panose="02020603050405020304" pitchFamily="18" charset="0"/>
              </a:rPr>
              <a:t>Could be used on rough turf sites but not fine turf sites, use Escalade 2 Herbicide on fine turf sites at the 3 to 4 pints per acre rates.</a:t>
            </a:r>
          </a:p>
          <a:p>
            <a:pPr marL="0" indent="0">
              <a:buNone/>
            </a:pPr>
            <a:r>
              <a:rPr lang="en-US" dirty="0">
                <a:latin typeface="Times New Roman" panose="02020603050405020304" pitchFamily="18" charset="0"/>
                <a:cs typeface="Times New Roman" panose="02020603050405020304" pitchFamily="18" charset="0"/>
              </a:rPr>
              <a:t>Max use rate per acre per year is 2 applications of 5 pints per acre, must be applied a minimum of 21 days apart</a:t>
            </a:r>
            <a:r>
              <a:rPr lang="en-US" dirty="0"/>
              <a:t>	</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4320630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67FF75C-11D6-4CB1-A4DA-64E55C6AFB5A}"/>
              </a:ext>
            </a:extLst>
          </p:cNvPr>
          <p:cNvSpPr>
            <a:spLocks noGrp="1"/>
          </p:cNvSpPr>
          <p:nvPr>
            <p:ph type="body" sz="quarter" idx="10"/>
          </p:nvPr>
        </p:nvSpPr>
        <p:spPr>
          <a:xfrm>
            <a:off x="230381" y="171665"/>
            <a:ext cx="7313419" cy="655649"/>
          </a:xfrm>
        </p:spPr>
        <p:txBody>
          <a:bodyPr>
            <a:normAutofit fontScale="92500"/>
          </a:bodyPr>
          <a:lstStyle/>
          <a:p>
            <a:r>
              <a:rPr lang="en-US" sz="4000" b="0" dirty="0">
                <a:latin typeface="Minion Pro" panose="02040503050306020203"/>
              </a:rPr>
              <a:t>Spotted Knapweed Active Projects</a:t>
            </a:r>
          </a:p>
        </p:txBody>
      </p:sp>
      <p:sp>
        <p:nvSpPr>
          <p:cNvPr id="3" name="Text Placeholder 2">
            <a:extLst>
              <a:ext uri="{FF2B5EF4-FFF2-40B4-BE49-F238E27FC236}">
                <a16:creationId xmlns:a16="http://schemas.microsoft.com/office/drawing/2014/main" id="{97A0A306-C288-40AF-87DC-DD929C45F85D}"/>
              </a:ext>
            </a:extLst>
          </p:cNvPr>
          <p:cNvSpPr>
            <a:spLocks noGrp="1"/>
          </p:cNvSpPr>
          <p:nvPr>
            <p:ph type="body" sz="quarter" idx="12"/>
          </p:nvPr>
        </p:nvSpPr>
        <p:spPr>
          <a:xfrm>
            <a:off x="230381" y="827314"/>
            <a:ext cx="10183813" cy="3130550"/>
          </a:xfrm>
        </p:spPr>
        <p:txBody>
          <a:bodyPr/>
          <a:lstStyle/>
          <a:p>
            <a:pPr marL="342900" indent="-342900">
              <a:buFont typeface="Arial" panose="020B0604020202020204" pitchFamily="34" charset="0"/>
              <a:buChar char="•"/>
            </a:pPr>
            <a:r>
              <a:rPr lang="en-US" sz="2400" dirty="0"/>
              <a:t>Root weevil</a:t>
            </a:r>
          </a:p>
          <a:p>
            <a:pPr marL="800100" lvl="1" indent="-342900">
              <a:buFont typeface="Arial" panose="020B0604020202020204" pitchFamily="34" charset="0"/>
              <a:buChar char="•"/>
            </a:pPr>
            <a:r>
              <a:rPr lang="en-US" sz="2000" dirty="0"/>
              <a:t>Released in 2013, plans to release in 2023</a:t>
            </a:r>
          </a:p>
          <a:p>
            <a:pPr marL="342900" indent="-342900">
              <a:buFont typeface="Arial" panose="020B0604020202020204" pitchFamily="34" charset="0"/>
              <a:buChar char="•"/>
            </a:pPr>
            <a:r>
              <a:rPr lang="en-US" sz="2400" dirty="0"/>
              <a:t>Flower weevils</a:t>
            </a:r>
          </a:p>
          <a:p>
            <a:pPr marL="800100" lvl="1" indent="-342900">
              <a:buFont typeface="Arial" panose="020B0604020202020204" pitchFamily="34" charset="0"/>
              <a:buChar char="•"/>
            </a:pPr>
            <a:r>
              <a:rPr lang="en-US" sz="2000" dirty="0"/>
              <a:t>Released in 2013 and established, found again in 2021</a:t>
            </a:r>
          </a:p>
        </p:txBody>
      </p:sp>
      <p:pic>
        <p:nvPicPr>
          <p:cNvPr id="4" name="Picture 4">
            <a:extLst>
              <a:ext uri="{FF2B5EF4-FFF2-40B4-BE49-F238E27FC236}">
                <a16:creationId xmlns:a16="http://schemas.microsoft.com/office/drawing/2014/main" id="{5B1EB1B6-8BBB-4B45-A58F-5A1FF1B2ED4C}"/>
              </a:ext>
            </a:extLst>
          </p:cNvPr>
          <p:cNvPicPr>
            <a:picLocks noChangeAspect="1"/>
          </p:cNvPicPr>
          <p:nvPr/>
        </p:nvPicPr>
        <p:blipFill>
          <a:blip r:embed="rId2"/>
          <a:stretch>
            <a:fillRect/>
          </a:stretch>
        </p:blipFill>
        <p:spPr>
          <a:xfrm>
            <a:off x="6874987" y="660292"/>
            <a:ext cx="2899508" cy="1851854"/>
          </a:xfrm>
          <a:prstGeom prst="rect">
            <a:avLst/>
          </a:prstGeom>
        </p:spPr>
      </p:pic>
      <p:pic>
        <p:nvPicPr>
          <p:cNvPr id="5" name="Picture 9" descr="IMG_0528.JPG">
            <a:extLst>
              <a:ext uri="{FF2B5EF4-FFF2-40B4-BE49-F238E27FC236}">
                <a16:creationId xmlns:a16="http://schemas.microsoft.com/office/drawing/2014/main" id="{AF16F0CE-5963-48C2-950D-CFA67413284F}"/>
              </a:ext>
            </a:extLst>
          </p:cNvPr>
          <p:cNvPicPr>
            <a:picLocks noChangeAspect="1"/>
          </p:cNvPicPr>
          <p:nvPr/>
        </p:nvPicPr>
        <p:blipFill rotWithShape="1">
          <a:blip r:embed="rId3"/>
          <a:srcRect l="52441" t="49634" r="28283" b="30199"/>
          <a:stretch/>
        </p:blipFill>
        <p:spPr>
          <a:xfrm rot="5400000">
            <a:off x="457849" y="4524828"/>
            <a:ext cx="2240237" cy="1886603"/>
          </a:xfrm>
          <a:prstGeom prst="rect">
            <a:avLst/>
          </a:prstGeom>
        </p:spPr>
      </p:pic>
      <p:pic>
        <p:nvPicPr>
          <p:cNvPr id="6" name="Picture 11" descr="1595815-PPT.jpg">
            <a:extLst>
              <a:ext uri="{FF2B5EF4-FFF2-40B4-BE49-F238E27FC236}">
                <a16:creationId xmlns:a16="http://schemas.microsoft.com/office/drawing/2014/main" id="{292E586A-D4D6-459D-9A8F-A90EA9D771BD}"/>
              </a:ext>
            </a:extLst>
          </p:cNvPr>
          <p:cNvPicPr>
            <a:picLocks noChangeAspect="1"/>
          </p:cNvPicPr>
          <p:nvPr/>
        </p:nvPicPr>
        <p:blipFill>
          <a:blip r:embed="rId4"/>
          <a:stretch>
            <a:fillRect/>
          </a:stretch>
        </p:blipFill>
        <p:spPr>
          <a:xfrm>
            <a:off x="3022968" y="2736240"/>
            <a:ext cx="3358661" cy="2239107"/>
          </a:xfrm>
          <a:prstGeom prst="rect">
            <a:avLst/>
          </a:prstGeom>
        </p:spPr>
      </p:pic>
      <p:pic>
        <p:nvPicPr>
          <p:cNvPr id="7" name="Picture 6">
            <a:extLst>
              <a:ext uri="{FF2B5EF4-FFF2-40B4-BE49-F238E27FC236}">
                <a16:creationId xmlns:a16="http://schemas.microsoft.com/office/drawing/2014/main" id="{1A5AA6A2-A12E-4CF6-921E-B51E587E20BC}"/>
              </a:ext>
            </a:extLst>
          </p:cNvPr>
          <p:cNvPicPr>
            <a:picLocks noChangeAspect="1"/>
          </p:cNvPicPr>
          <p:nvPr/>
        </p:nvPicPr>
        <p:blipFill>
          <a:blip r:embed="rId5"/>
          <a:stretch>
            <a:fillRect/>
          </a:stretch>
        </p:blipFill>
        <p:spPr>
          <a:xfrm>
            <a:off x="8351816" y="2473133"/>
            <a:ext cx="2324100" cy="3495675"/>
          </a:xfrm>
          <a:prstGeom prst="rect">
            <a:avLst/>
          </a:prstGeom>
        </p:spPr>
      </p:pic>
      <p:pic>
        <p:nvPicPr>
          <p:cNvPr id="8" name="Picture 5">
            <a:extLst>
              <a:ext uri="{FF2B5EF4-FFF2-40B4-BE49-F238E27FC236}">
                <a16:creationId xmlns:a16="http://schemas.microsoft.com/office/drawing/2014/main" id="{06430294-0C46-4623-9EDB-836F2A81CFCB}"/>
              </a:ext>
            </a:extLst>
          </p:cNvPr>
          <p:cNvPicPr>
            <a:picLocks noChangeAspect="1"/>
          </p:cNvPicPr>
          <p:nvPr/>
        </p:nvPicPr>
        <p:blipFill>
          <a:blip r:embed="rId6"/>
          <a:stretch>
            <a:fillRect/>
          </a:stretch>
        </p:blipFill>
        <p:spPr>
          <a:xfrm>
            <a:off x="6748519" y="4483240"/>
            <a:ext cx="2367573" cy="1677376"/>
          </a:xfrm>
          <a:prstGeom prst="rect">
            <a:avLst/>
          </a:prstGeom>
        </p:spPr>
      </p:pic>
      <p:sp>
        <p:nvSpPr>
          <p:cNvPr id="9" name="TextBox 8">
            <a:extLst>
              <a:ext uri="{FF2B5EF4-FFF2-40B4-BE49-F238E27FC236}">
                <a16:creationId xmlns:a16="http://schemas.microsoft.com/office/drawing/2014/main" id="{D3C6236E-03EA-4D4D-9BA1-B5DE34BD6E64}"/>
              </a:ext>
            </a:extLst>
          </p:cNvPr>
          <p:cNvSpPr txBox="1"/>
          <p:nvPr/>
        </p:nvSpPr>
        <p:spPr>
          <a:xfrm>
            <a:off x="55463" y="4300542"/>
            <a:ext cx="2507689" cy="461665"/>
          </a:xfrm>
          <a:prstGeom prst="rect">
            <a:avLst/>
          </a:prstGeom>
          <a:solidFill>
            <a:srgbClr val="E7E6E6"/>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Minion Pro" panose="02040503050306020203"/>
              </a:rPr>
              <a:t>Spotted knapweed flower weevil</a:t>
            </a:r>
            <a:endParaRPr kumimoji="0" lang="en-US" sz="1800" b="0" i="0" u="none" strike="noStrike" kern="0" cap="none" spc="0" normalizeH="0" baseline="0" noProof="0" dirty="0">
              <a:ln>
                <a:noFill/>
              </a:ln>
              <a:solidFill>
                <a:prstClr val="black"/>
              </a:solidFill>
              <a:effectLst/>
              <a:uLnTx/>
              <a:uFillTx/>
              <a:latin typeface="Minion Pro" panose="02040503050306020203"/>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Minion Pro" panose="02040503050306020203"/>
              </a:rPr>
              <a:t>Photo </a:t>
            </a:r>
            <a:r>
              <a:rPr kumimoji="0" lang="en-US" sz="1200" b="1" i="0" u="none" strike="noStrike" kern="0" cap="none" spc="0" normalizeH="0" baseline="0" noProof="0" dirty="0">
                <a:ln>
                  <a:noFill/>
                </a:ln>
                <a:solidFill>
                  <a:srgbClr val="000000"/>
                </a:solidFill>
                <a:effectLst/>
                <a:uLnTx/>
                <a:uFillTx/>
                <a:latin typeface="Minion Pro" panose="02040503050306020203"/>
              </a:rPr>
              <a:t>credit</a:t>
            </a:r>
            <a:r>
              <a:rPr kumimoji="0" lang="en-US" sz="1200" b="1" i="0" u="none" strike="noStrike" kern="0" cap="none" spc="0" normalizeH="0" baseline="0" noProof="0" dirty="0">
                <a:ln>
                  <a:noFill/>
                </a:ln>
                <a:solidFill>
                  <a:prstClr val="black"/>
                </a:solidFill>
                <a:effectLst/>
                <a:uLnTx/>
                <a:uFillTx/>
                <a:latin typeface="Minion Pro" panose="02040503050306020203"/>
              </a:rPr>
              <a:t>: NDDA</a:t>
            </a:r>
            <a:endParaRPr kumimoji="0" lang="en-US" sz="1800" b="0" i="0" u="none" strike="noStrike" kern="0" cap="none" spc="0" normalizeH="0" baseline="0" noProof="0" dirty="0">
              <a:ln>
                <a:noFill/>
              </a:ln>
              <a:solidFill>
                <a:prstClr val="black"/>
              </a:solidFill>
              <a:effectLst/>
              <a:uLnTx/>
              <a:uFillTx/>
              <a:latin typeface="Minion Pro" panose="02040503050306020203"/>
            </a:endParaRPr>
          </a:p>
        </p:txBody>
      </p:sp>
      <p:sp>
        <p:nvSpPr>
          <p:cNvPr id="10" name="TextBox 9">
            <a:extLst>
              <a:ext uri="{FF2B5EF4-FFF2-40B4-BE49-F238E27FC236}">
                <a16:creationId xmlns:a16="http://schemas.microsoft.com/office/drawing/2014/main" id="{51B11D8A-8854-4609-B99D-C1D478878208}"/>
              </a:ext>
            </a:extLst>
          </p:cNvPr>
          <p:cNvSpPr txBox="1"/>
          <p:nvPr/>
        </p:nvSpPr>
        <p:spPr>
          <a:xfrm>
            <a:off x="3302584" y="4652181"/>
            <a:ext cx="3114303" cy="646331"/>
          </a:xfrm>
          <a:prstGeom prst="rect">
            <a:avLst/>
          </a:prstGeom>
          <a:solidFill>
            <a:srgbClr val="E7E6E6"/>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Minion Pro" panose="02040503050306020203"/>
              </a:rPr>
              <a:t>Spotted knapweed root weevil</a:t>
            </a:r>
            <a:endParaRPr kumimoji="0" lang="en-US" sz="1800" b="0" i="0" u="none" strike="noStrike" kern="0" cap="none" spc="0" normalizeH="0" baseline="0" noProof="0" dirty="0">
              <a:ln>
                <a:noFill/>
              </a:ln>
              <a:solidFill>
                <a:prstClr val="black"/>
              </a:solidFill>
              <a:effectLst/>
              <a:uLnTx/>
              <a:uFillTx/>
              <a:latin typeface="Minion Pro" panose="02040503050306020203"/>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Minion Pro" panose="02040503050306020203"/>
              </a:rPr>
              <a:t>Photo </a:t>
            </a:r>
            <a:r>
              <a:rPr kumimoji="0" lang="en-US" sz="1200" b="1" i="0" u="none" strike="noStrike" kern="0" cap="none" spc="0" normalizeH="0" baseline="0" noProof="0" dirty="0">
                <a:ln>
                  <a:noFill/>
                </a:ln>
                <a:solidFill>
                  <a:srgbClr val="000000"/>
                </a:solidFill>
                <a:effectLst/>
                <a:uLnTx/>
                <a:uFillTx/>
                <a:latin typeface="Minion Pro" panose="02040503050306020203"/>
              </a:rPr>
              <a:t>credit</a:t>
            </a:r>
            <a:r>
              <a:rPr kumimoji="0" lang="en-US" sz="1200" b="1" i="0" u="none" strike="noStrike" kern="0" cap="none" spc="0" normalizeH="0" baseline="0" noProof="0" dirty="0">
                <a:ln>
                  <a:noFill/>
                </a:ln>
                <a:solidFill>
                  <a:prstClr val="black"/>
                </a:solidFill>
                <a:effectLst/>
                <a:uLnTx/>
                <a:uFillTx/>
                <a:latin typeface="Minion Pro" panose="02040503050306020203"/>
              </a:rPr>
              <a:t>: Laura Parsons, University</a:t>
            </a:r>
            <a:r>
              <a:rPr kumimoji="0" lang="en-US" sz="1200" b="1" i="0" u="none" strike="noStrike" kern="0" cap="none" spc="0" normalizeH="0" baseline="0" noProof="0" dirty="0">
                <a:ln>
                  <a:noFill/>
                </a:ln>
                <a:solidFill>
                  <a:prstClr val="black"/>
                </a:solidFill>
                <a:effectLst/>
                <a:uLnTx/>
                <a:uFillTx/>
                <a:latin typeface="Minion Pro" panose="02040503050306020203"/>
                <a:ea typeface="+mn-lt"/>
                <a:cs typeface="Calibri" panose="020F0502020204030204"/>
              </a:rPr>
              <a:t> of Idaho, PSES, Bugwood.org</a:t>
            </a:r>
            <a:endParaRPr kumimoji="0" lang="en-US" sz="1200" b="0" i="0" u="none" strike="noStrike" kern="0" cap="none" spc="0" normalizeH="0" baseline="0" noProof="0" dirty="0">
              <a:ln>
                <a:noFill/>
              </a:ln>
              <a:solidFill>
                <a:prstClr val="black"/>
              </a:solidFill>
              <a:effectLst/>
              <a:uLnTx/>
              <a:uFillTx/>
              <a:latin typeface="Minion Pro" panose="02040503050306020203"/>
              <a:cs typeface="Calibri"/>
            </a:endParaRPr>
          </a:p>
        </p:txBody>
      </p:sp>
      <p:sp>
        <p:nvSpPr>
          <p:cNvPr id="11" name="TextBox 10">
            <a:extLst>
              <a:ext uri="{FF2B5EF4-FFF2-40B4-BE49-F238E27FC236}">
                <a16:creationId xmlns:a16="http://schemas.microsoft.com/office/drawing/2014/main" id="{51D8D617-8FD0-401B-AA8F-E105EE00F767}"/>
              </a:ext>
            </a:extLst>
          </p:cNvPr>
          <p:cNvSpPr txBox="1"/>
          <p:nvPr/>
        </p:nvSpPr>
        <p:spPr>
          <a:xfrm>
            <a:off x="8324741" y="5766623"/>
            <a:ext cx="2019228" cy="461665"/>
          </a:xfrm>
          <a:prstGeom prst="rect">
            <a:avLst/>
          </a:prstGeom>
          <a:solidFill>
            <a:srgbClr val="E7E6E6"/>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Minion Pro" panose="02040503050306020203"/>
              </a:rPr>
              <a:t>Spotted knapweed</a:t>
            </a:r>
            <a:endParaRPr kumimoji="0" lang="en-US" sz="1800" b="0" i="0" u="none" strike="noStrike" kern="0" cap="none" spc="0" normalizeH="0" baseline="0" noProof="0" dirty="0">
              <a:ln>
                <a:noFill/>
              </a:ln>
              <a:solidFill>
                <a:prstClr val="black"/>
              </a:solidFill>
              <a:effectLst/>
              <a:uLnTx/>
              <a:uFillTx/>
              <a:latin typeface="Minion Pro" panose="02040503050306020203"/>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Minion Pro" panose="02040503050306020203"/>
              </a:rPr>
              <a:t>Photo </a:t>
            </a:r>
            <a:r>
              <a:rPr kumimoji="0" lang="en-US" sz="1200" b="1" i="0" u="none" strike="noStrike" kern="0" cap="none" spc="0" normalizeH="0" baseline="0" noProof="0" dirty="0">
                <a:ln>
                  <a:noFill/>
                </a:ln>
                <a:solidFill>
                  <a:srgbClr val="000000"/>
                </a:solidFill>
                <a:effectLst/>
                <a:uLnTx/>
                <a:uFillTx/>
                <a:latin typeface="Minion Pro" panose="02040503050306020203"/>
              </a:rPr>
              <a:t>credit</a:t>
            </a:r>
            <a:r>
              <a:rPr kumimoji="0" lang="en-US" sz="1200" b="1" i="0" u="none" strike="noStrike" kern="0" cap="none" spc="0" normalizeH="0" baseline="0" noProof="0" dirty="0">
                <a:ln>
                  <a:noFill/>
                </a:ln>
                <a:solidFill>
                  <a:prstClr val="black"/>
                </a:solidFill>
                <a:effectLst/>
                <a:uLnTx/>
                <a:uFillTx/>
                <a:latin typeface="Minion Pro" panose="02040503050306020203"/>
              </a:rPr>
              <a:t>: NDDA</a:t>
            </a:r>
            <a:endParaRPr kumimoji="0" lang="en-US" sz="1800" b="0" i="0" u="none" strike="noStrike" kern="0" cap="none" spc="0" normalizeH="0" baseline="0" noProof="0" dirty="0">
              <a:ln>
                <a:noFill/>
              </a:ln>
              <a:solidFill>
                <a:prstClr val="black"/>
              </a:solidFill>
              <a:effectLst/>
              <a:uLnTx/>
              <a:uFillTx/>
              <a:latin typeface="Minion Pro" panose="02040503050306020203"/>
            </a:endParaRPr>
          </a:p>
        </p:txBody>
      </p:sp>
    </p:spTree>
    <p:extLst>
      <p:ext uri="{BB962C8B-B14F-4D97-AF65-F5344CB8AC3E}">
        <p14:creationId xmlns:p14="http://schemas.microsoft.com/office/powerpoint/2010/main" val="12004357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104" name="Group 3103">
            <a:extLst>
              <a:ext uri="{FF2B5EF4-FFF2-40B4-BE49-F238E27FC236}">
                <a16:creationId xmlns:a16="http://schemas.microsoft.com/office/drawing/2014/main" id="{04D68F31-B717-405E-8FDA-18AB5EF2DD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3105" name="Straight Connector 3104">
              <a:extLst>
                <a:ext uri="{FF2B5EF4-FFF2-40B4-BE49-F238E27FC236}">
                  <a16:creationId xmlns:a16="http://schemas.microsoft.com/office/drawing/2014/main" id="{B880E025-48FA-41BF-B643-0F8A44B909F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106" name="Straight Connector 3105">
              <a:extLst>
                <a:ext uri="{FF2B5EF4-FFF2-40B4-BE49-F238E27FC236}">
                  <a16:creationId xmlns:a16="http://schemas.microsoft.com/office/drawing/2014/main" id="{8B9DE0C2-FDAC-4F0A-87F8-E88ECD0E2B5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107" name="Rectangle 23">
              <a:extLst>
                <a:ext uri="{FF2B5EF4-FFF2-40B4-BE49-F238E27FC236}">
                  <a16:creationId xmlns:a16="http://schemas.microsoft.com/office/drawing/2014/main" id="{511C30BC-C353-4E3B-B27A-79E55CA451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08" name="Rectangle 25">
              <a:extLst>
                <a:ext uri="{FF2B5EF4-FFF2-40B4-BE49-F238E27FC236}">
                  <a16:creationId xmlns:a16="http://schemas.microsoft.com/office/drawing/2014/main" id="{476261E9-EE37-4446-8A99-BF1624CA46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09" name="Isosceles Triangle 3108">
              <a:extLst>
                <a:ext uri="{FF2B5EF4-FFF2-40B4-BE49-F238E27FC236}">
                  <a16:creationId xmlns:a16="http://schemas.microsoft.com/office/drawing/2014/main" id="{ED67AA56-9A94-4774-8196-23D0C538DC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10" name="Rectangle 27">
              <a:extLst>
                <a:ext uri="{FF2B5EF4-FFF2-40B4-BE49-F238E27FC236}">
                  <a16:creationId xmlns:a16="http://schemas.microsoft.com/office/drawing/2014/main" id="{51ABDD58-0B98-40D3-8540-6BD3C22D2F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11" name="Rectangle 28">
              <a:extLst>
                <a:ext uri="{FF2B5EF4-FFF2-40B4-BE49-F238E27FC236}">
                  <a16:creationId xmlns:a16="http://schemas.microsoft.com/office/drawing/2014/main" id="{C1221CB9-937E-4D51-A315-FCDE0A7712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12" name="Rectangle 29">
              <a:extLst>
                <a:ext uri="{FF2B5EF4-FFF2-40B4-BE49-F238E27FC236}">
                  <a16:creationId xmlns:a16="http://schemas.microsoft.com/office/drawing/2014/main" id="{84AE7C0B-B7D8-4F7A-A31B-6704BC4A49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13" name="Isosceles Triangle 3112">
              <a:extLst>
                <a:ext uri="{FF2B5EF4-FFF2-40B4-BE49-F238E27FC236}">
                  <a16:creationId xmlns:a16="http://schemas.microsoft.com/office/drawing/2014/main" id="{16AF0C9F-08B9-458B-B540-A8E3913DFC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14" name="Isosceles Triangle 3113">
              <a:extLst>
                <a:ext uri="{FF2B5EF4-FFF2-40B4-BE49-F238E27FC236}">
                  <a16:creationId xmlns:a16="http://schemas.microsoft.com/office/drawing/2014/main" id="{6FD06311-3180-43A6-86B8-4D1F153FE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6518AB0F-023F-45E6-9A15-8F58EE39AAF0}"/>
              </a:ext>
            </a:extLst>
          </p:cNvPr>
          <p:cNvSpPr>
            <a:spLocks noGrp="1"/>
          </p:cNvSpPr>
          <p:nvPr>
            <p:ph type="title"/>
          </p:nvPr>
        </p:nvSpPr>
        <p:spPr>
          <a:xfrm>
            <a:off x="8081013" y="739589"/>
            <a:ext cx="3007349" cy="1721223"/>
          </a:xfrm>
        </p:spPr>
        <p:txBody>
          <a:bodyPr vert="horz" lIns="91440" tIns="45720" rIns="91440" bIns="45720" rtlCol="0" anchor="b">
            <a:normAutofit/>
          </a:bodyPr>
          <a:lstStyle/>
          <a:p>
            <a:pPr algn="r">
              <a:lnSpc>
                <a:spcPct val="90000"/>
              </a:lnSpc>
            </a:pPr>
            <a:r>
              <a:rPr lang="en-US" sz="4600" dirty="0"/>
              <a:t>Spotted Knapweed</a:t>
            </a:r>
          </a:p>
        </p:txBody>
      </p:sp>
      <p:pic>
        <p:nvPicPr>
          <p:cNvPr id="3074" name="Picture 2" descr="Image result for Spotted Knapweed">
            <a:extLst>
              <a:ext uri="{FF2B5EF4-FFF2-40B4-BE49-F238E27FC236}">
                <a16:creationId xmlns:a16="http://schemas.microsoft.com/office/drawing/2014/main" id="{4E0789D6-80A5-4CE5-8426-9ACDEBC0908A}"/>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2768" r="8222" b="-1"/>
          <a:stretch/>
        </p:blipFill>
        <p:spPr bwMode="auto">
          <a:xfrm>
            <a:off x="989992" y="835016"/>
            <a:ext cx="2283174" cy="2488872"/>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Image result for Spotted Knapweed">
            <a:extLst>
              <a:ext uri="{FF2B5EF4-FFF2-40B4-BE49-F238E27FC236}">
                <a16:creationId xmlns:a16="http://schemas.microsoft.com/office/drawing/2014/main" id="{3D0966DE-E0B6-4907-AFD9-809B5C08F32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308" r="18776" b="1"/>
          <a:stretch/>
        </p:blipFill>
        <p:spPr bwMode="auto">
          <a:xfrm>
            <a:off x="3663176" y="3633223"/>
            <a:ext cx="2293145" cy="248887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result for Spotted Knapweed">
            <a:extLst>
              <a:ext uri="{FF2B5EF4-FFF2-40B4-BE49-F238E27FC236}">
                <a16:creationId xmlns:a16="http://schemas.microsoft.com/office/drawing/2014/main" id="{815F85A6-23E7-44BE-A112-D312557507E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13" r="4" b="4"/>
          <a:stretch/>
        </p:blipFill>
        <p:spPr bwMode="auto">
          <a:xfrm>
            <a:off x="1055792" y="3552488"/>
            <a:ext cx="2151574" cy="248926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Image result for Spotted Knapweed">
            <a:extLst>
              <a:ext uri="{FF2B5EF4-FFF2-40B4-BE49-F238E27FC236}">
                <a16:creationId xmlns:a16="http://schemas.microsoft.com/office/drawing/2014/main" id="{FD56CC51-8F5B-4346-9B51-601336E5CC6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2686" r="6037" b="2"/>
          <a:stretch/>
        </p:blipFill>
        <p:spPr bwMode="auto">
          <a:xfrm>
            <a:off x="3639176" y="835016"/>
            <a:ext cx="2282111" cy="2489269"/>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Image result for Spotted Knapweed">
            <a:extLst>
              <a:ext uri="{FF2B5EF4-FFF2-40B4-BE49-F238E27FC236}">
                <a16:creationId xmlns:a16="http://schemas.microsoft.com/office/drawing/2014/main" id="{7030B591-507A-46B2-975C-AD27B2BE04A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70430" y="2333269"/>
            <a:ext cx="2411833" cy="2936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81199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68093-2CD6-44FF-BD13-73C68EA5915E}"/>
              </a:ext>
            </a:extLst>
          </p:cNvPr>
          <p:cNvSpPr>
            <a:spLocks noGrp="1"/>
          </p:cNvSpPr>
          <p:nvPr>
            <p:ph type="title"/>
          </p:nvPr>
        </p:nvSpPr>
        <p:spPr>
          <a:xfrm>
            <a:off x="321547" y="190920"/>
            <a:ext cx="2140299" cy="411981"/>
          </a:xfrm>
        </p:spPr>
        <p:txBody>
          <a:bodyPr>
            <a:normAutofit/>
          </a:bodyPr>
          <a:lstStyle/>
          <a:p>
            <a:r>
              <a:rPr lang="en-US" sz="1600" dirty="0"/>
              <a:t>Spotted Knapweed</a:t>
            </a:r>
          </a:p>
        </p:txBody>
      </p:sp>
      <p:sp>
        <p:nvSpPr>
          <p:cNvPr id="3" name="Content Placeholder 2">
            <a:extLst>
              <a:ext uri="{FF2B5EF4-FFF2-40B4-BE49-F238E27FC236}">
                <a16:creationId xmlns:a16="http://schemas.microsoft.com/office/drawing/2014/main" id="{900FC51B-C275-479A-9854-884772CC52BC}"/>
              </a:ext>
            </a:extLst>
          </p:cNvPr>
          <p:cNvSpPr>
            <a:spLocks noGrp="1"/>
          </p:cNvSpPr>
          <p:nvPr>
            <p:ph idx="1"/>
          </p:nvPr>
        </p:nvSpPr>
        <p:spPr>
          <a:xfrm>
            <a:off x="251209" y="602901"/>
            <a:ext cx="10771833" cy="6064179"/>
          </a:xfrm>
        </p:spPr>
        <p:txBody>
          <a:bodyPr>
            <a:normAutofit lnSpcReduction="10000"/>
          </a:bodyPr>
          <a:lstStyle/>
          <a:p>
            <a:pPr marL="0" indent="0">
              <a:buNone/>
            </a:pPr>
            <a:r>
              <a:rPr lang="en-US" dirty="0"/>
              <a:t>Spotted Knapweed is probably the easiest of the Knapweeds to control but can also be the most prolific or the 3</a:t>
            </a:r>
          </a:p>
          <a:p>
            <a:pPr marL="0" indent="0">
              <a:buNone/>
            </a:pPr>
            <a:endParaRPr lang="en-US" dirty="0"/>
          </a:p>
          <a:p>
            <a:pPr marL="0" indent="0">
              <a:buNone/>
            </a:pPr>
            <a:r>
              <a:rPr lang="en-US" dirty="0"/>
              <a:t>Milestone, DuraCor, HighNoon, Opensight all work well on it, E-2 has it labeled as well and the old standby of Tordon and 2,4-D</a:t>
            </a:r>
          </a:p>
          <a:p>
            <a:pPr marL="0" indent="0">
              <a:buNone/>
            </a:pPr>
            <a:endParaRPr lang="en-US" dirty="0"/>
          </a:p>
          <a:p>
            <a:pPr marL="0" indent="0">
              <a:buNone/>
            </a:pPr>
            <a:r>
              <a:rPr lang="en-US" dirty="0"/>
              <a:t>Spring rosette applications work well and late fall applications to new rosettes, in fall applications 2 to 3 quarts of 2,4-D amine have worked for very good control in sensitive sites </a:t>
            </a:r>
          </a:p>
          <a:p>
            <a:pPr marL="0" indent="0">
              <a:buNone/>
            </a:pPr>
            <a:endParaRPr lang="en-US" dirty="0"/>
          </a:p>
          <a:p>
            <a:pPr marL="0" indent="0">
              <a:buNone/>
            </a:pPr>
            <a:r>
              <a:rPr lang="en-US" dirty="0"/>
              <a:t>Once it starts to bolt and flower you will have to increase product rates for better control</a:t>
            </a:r>
          </a:p>
          <a:p>
            <a:pPr marL="0" indent="0">
              <a:buNone/>
            </a:pPr>
            <a:endParaRPr lang="en-US" dirty="0"/>
          </a:p>
          <a:p>
            <a:pPr marL="0" indent="0">
              <a:buNone/>
            </a:pPr>
            <a:r>
              <a:rPr lang="en-US" dirty="0"/>
              <a:t>Leaf structure is broader making it easier to get products into the plants</a:t>
            </a:r>
          </a:p>
          <a:p>
            <a:pPr marL="0" indent="0">
              <a:buNone/>
            </a:pPr>
            <a:endParaRPr lang="en-US" dirty="0"/>
          </a:p>
          <a:p>
            <a:pPr marL="0" indent="0">
              <a:buNone/>
            </a:pPr>
            <a:r>
              <a:rPr lang="en-US" dirty="0"/>
              <a:t>Spotted Knapweed and Knapweeds will put a toxin into the soils around them reducing other vegetation from growing, may take a year or so after eliminating for other vegetation to grow again </a:t>
            </a:r>
          </a:p>
          <a:p>
            <a:pPr marL="0" indent="0">
              <a:buNone/>
            </a:pPr>
            <a:endParaRPr lang="en-US" dirty="0"/>
          </a:p>
          <a:p>
            <a:pPr marL="0" indent="0">
              <a:buNone/>
            </a:pPr>
            <a:r>
              <a:rPr lang="en-US" dirty="0"/>
              <a:t>  </a:t>
            </a:r>
          </a:p>
        </p:txBody>
      </p:sp>
    </p:spTree>
    <p:extLst>
      <p:ext uri="{BB962C8B-B14F-4D97-AF65-F5344CB8AC3E}">
        <p14:creationId xmlns:p14="http://schemas.microsoft.com/office/powerpoint/2010/main" val="11993885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E22F-9CD3-4550-9C2A-359C68DB6DC2}"/>
              </a:ext>
            </a:extLst>
          </p:cNvPr>
          <p:cNvSpPr>
            <a:spLocks noGrp="1"/>
          </p:cNvSpPr>
          <p:nvPr>
            <p:ph type="title"/>
          </p:nvPr>
        </p:nvSpPr>
        <p:spPr>
          <a:xfrm>
            <a:off x="80388" y="130630"/>
            <a:ext cx="1999622" cy="401933"/>
          </a:xfrm>
        </p:spPr>
        <p:txBody>
          <a:bodyPr>
            <a:normAutofit/>
          </a:bodyPr>
          <a:lstStyle/>
          <a:p>
            <a:r>
              <a:rPr lang="en-US" sz="1600" dirty="0"/>
              <a:t>Spotted Knapweed</a:t>
            </a:r>
          </a:p>
        </p:txBody>
      </p:sp>
      <p:sp>
        <p:nvSpPr>
          <p:cNvPr id="3" name="Content Placeholder 2">
            <a:extLst>
              <a:ext uri="{FF2B5EF4-FFF2-40B4-BE49-F238E27FC236}">
                <a16:creationId xmlns:a16="http://schemas.microsoft.com/office/drawing/2014/main" id="{4CA37A1B-4553-4C9D-A12A-0397348B3A7B}"/>
              </a:ext>
            </a:extLst>
          </p:cNvPr>
          <p:cNvSpPr>
            <a:spLocks noGrp="1"/>
          </p:cNvSpPr>
          <p:nvPr>
            <p:ph idx="1"/>
          </p:nvPr>
        </p:nvSpPr>
        <p:spPr>
          <a:xfrm>
            <a:off x="211015" y="532563"/>
            <a:ext cx="10872317" cy="6194807"/>
          </a:xfrm>
        </p:spPr>
        <p:txBody>
          <a:bodyPr/>
          <a:lstStyle/>
          <a:p>
            <a:pPr marL="0" indent="0">
              <a:buNone/>
            </a:pPr>
            <a:r>
              <a:rPr lang="en-US" b="1" dirty="0"/>
              <a:t>Tordon 22K Herbicide</a:t>
            </a:r>
            <a:r>
              <a:rPr lang="en-US" dirty="0"/>
              <a:t>		at 1 pint per acre</a:t>
            </a:r>
          </a:p>
          <a:p>
            <a:pPr marL="0" indent="0">
              <a:buNone/>
            </a:pPr>
            <a:r>
              <a:rPr lang="en-US" b="1" dirty="0"/>
              <a:t>2,4-D Amine	</a:t>
            </a:r>
            <a:r>
              <a:rPr lang="en-US" dirty="0"/>
              <a:t>			at 1 quart per acre</a:t>
            </a:r>
          </a:p>
          <a:p>
            <a:pPr marL="0" indent="0">
              <a:buNone/>
            </a:pPr>
            <a:r>
              <a:rPr lang="en-US" b="1" dirty="0"/>
              <a:t>Liberate Surfactant</a:t>
            </a:r>
            <a:r>
              <a:rPr lang="en-US" dirty="0"/>
              <a:t>		at 1 quart per 100 gal. water</a:t>
            </a:r>
          </a:p>
          <a:p>
            <a:pPr marL="0" indent="0">
              <a:buNone/>
            </a:pPr>
            <a:endParaRPr lang="en-US" dirty="0"/>
          </a:p>
          <a:p>
            <a:pPr marL="0" indent="0">
              <a:buNone/>
            </a:pPr>
            <a:r>
              <a:rPr lang="en-US" dirty="0"/>
              <a:t>If Spotted Knapweed has bolted and started to flower increase Tordon 22K to 2 pints per acre</a:t>
            </a:r>
          </a:p>
          <a:p>
            <a:pPr marL="0" indent="0">
              <a:buNone/>
            </a:pPr>
            <a:endParaRPr lang="en-US" dirty="0"/>
          </a:p>
          <a:p>
            <a:pPr marL="0" indent="0">
              <a:buNone/>
            </a:pPr>
            <a:r>
              <a:rPr lang="en-US" b="1" dirty="0"/>
              <a:t>Freelexx Herbicide </a:t>
            </a:r>
            <a:r>
              <a:rPr lang="en-US" dirty="0"/>
              <a:t>could be used in place of 2,4-D Amine Herbicide, should give some better intake on later bolted or flowered plants</a:t>
            </a:r>
          </a:p>
          <a:p>
            <a:pPr marL="0" indent="0">
              <a:buNone/>
            </a:pPr>
            <a:endParaRPr lang="en-US" dirty="0"/>
          </a:p>
          <a:p>
            <a:pPr marL="0" indent="0">
              <a:buNone/>
            </a:pPr>
            <a:r>
              <a:rPr lang="en-US" dirty="0"/>
              <a:t>Good for open areas, range and pasture, hay grounds and others</a:t>
            </a:r>
          </a:p>
          <a:p>
            <a:pPr marL="0" indent="0">
              <a:buNone/>
            </a:pPr>
            <a:endParaRPr lang="en-US" dirty="0"/>
          </a:p>
          <a:p>
            <a:pPr marL="0" indent="0">
              <a:buNone/>
            </a:pPr>
            <a:r>
              <a:rPr lang="en-US" dirty="0"/>
              <a:t>Stay away from valuable trees and shrubs, can kill these if sprayed over roots zones, buffer strips along water, use a setback there as well</a:t>
            </a:r>
          </a:p>
          <a:p>
            <a:pPr marL="0" indent="0">
              <a:buNone/>
            </a:pPr>
            <a:endParaRPr lang="en-US" dirty="0"/>
          </a:p>
          <a:p>
            <a:pPr marL="0" indent="0">
              <a:buNone/>
            </a:pPr>
            <a:r>
              <a:rPr lang="en-US" dirty="0"/>
              <a:t>The old normal spraying program for Spotted Knapweed</a:t>
            </a:r>
          </a:p>
        </p:txBody>
      </p:sp>
    </p:spTree>
    <p:extLst>
      <p:ext uri="{BB962C8B-B14F-4D97-AF65-F5344CB8AC3E}">
        <p14:creationId xmlns:p14="http://schemas.microsoft.com/office/powerpoint/2010/main" val="34274559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DECB8-93AC-488C-8A32-AB5BFEE6D691}"/>
              </a:ext>
            </a:extLst>
          </p:cNvPr>
          <p:cNvSpPr>
            <a:spLocks noGrp="1"/>
          </p:cNvSpPr>
          <p:nvPr>
            <p:ph type="title"/>
          </p:nvPr>
        </p:nvSpPr>
        <p:spPr>
          <a:xfrm>
            <a:off x="90435" y="110533"/>
            <a:ext cx="1949380" cy="572755"/>
          </a:xfrm>
        </p:spPr>
        <p:txBody>
          <a:bodyPr>
            <a:normAutofit/>
          </a:bodyPr>
          <a:lstStyle/>
          <a:p>
            <a:r>
              <a:rPr lang="en-US" sz="1600" dirty="0"/>
              <a:t>Spotted Knapweed</a:t>
            </a:r>
          </a:p>
        </p:txBody>
      </p:sp>
      <p:sp>
        <p:nvSpPr>
          <p:cNvPr id="3" name="Content Placeholder 2">
            <a:extLst>
              <a:ext uri="{FF2B5EF4-FFF2-40B4-BE49-F238E27FC236}">
                <a16:creationId xmlns:a16="http://schemas.microsoft.com/office/drawing/2014/main" id="{62F2D14B-A2A9-4B80-B1F4-ACA52E16693F}"/>
              </a:ext>
            </a:extLst>
          </p:cNvPr>
          <p:cNvSpPr>
            <a:spLocks noGrp="1"/>
          </p:cNvSpPr>
          <p:nvPr>
            <p:ph idx="1"/>
          </p:nvPr>
        </p:nvSpPr>
        <p:spPr>
          <a:xfrm>
            <a:off x="90435" y="532563"/>
            <a:ext cx="10771833" cy="6099349"/>
          </a:xfrm>
        </p:spPr>
        <p:txBody>
          <a:bodyPr/>
          <a:lstStyle/>
          <a:p>
            <a:pPr marL="0" indent="0">
              <a:buNone/>
            </a:pPr>
            <a:r>
              <a:rPr lang="en-US" b="1" dirty="0">
                <a:latin typeface="Times New Roman" panose="02020603050405020304" pitchFamily="18" charset="0"/>
                <a:cs typeface="Times New Roman" panose="02020603050405020304" pitchFamily="18" charset="0"/>
              </a:rPr>
              <a:t>HighNoon Herbicide</a:t>
            </a:r>
          </a:p>
          <a:p>
            <a:pPr marL="0" indent="0">
              <a:buNone/>
            </a:pPr>
            <a:r>
              <a:rPr lang="en-US" b="1" dirty="0">
                <a:latin typeface="Times New Roman" panose="02020603050405020304" pitchFamily="18" charset="0"/>
                <a:cs typeface="Times New Roman" panose="02020603050405020304" pitchFamily="18" charset="0"/>
              </a:rPr>
              <a:t>Or</a:t>
            </a:r>
          </a:p>
          <a:p>
            <a:pPr marL="0" indent="0">
              <a:buNone/>
            </a:pPr>
            <a:r>
              <a:rPr lang="en-US" b="1" dirty="0">
                <a:latin typeface="Times New Roman" panose="02020603050405020304" pitchFamily="18" charset="0"/>
                <a:cs typeface="Times New Roman" panose="02020603050405020304" pitchFamily="18" charset="0"/>
              </a:rPr>
              <a:t>DuraCor Herbicide</a:t>
            </a:r>
            <a:r>
              <a:rPr lang="en-US" dirty="0">
                <a:latin typeface="Times New Roman" panose="02020603050405020304" pitchFamily="18" charset="0"/>
                <a:cs typeface="Times New Roman" panose="02020603050405020304" pitchFamily="18" charset="0"/>
              </a:rPr>
              <a:t>		at 12 to 16 ounces per acre </a:t>
            </a:r>
          </a:p>
          <a:p>
            <a:pPr marL="0" indent="0">
              <a:buNone/>
            </a:pPr>
            <a:r>
              <a:rPr lang="en-US" b="1" dirty="0">
                <a:latin typeface="Times New Roman" panose="02020603050405020304" pitchFamily="18" charset="0"/>
                <a:cs typeface="Times New Roman" panose="02020603050405020304" pitchFamily="18" charset="0"/>
              </a:rPr>
              <a:t>Liberate Surfactant	</a:t>
            </a:r>
            <a:r>
              <a:rPr lang="en-US" dirty="0">
                <a:latin typeface="Times New Roman" panose="02020603050405020304" pitchFamily="18" charset="0"/>
                <a:cs typeface="Times New Roman" panose="02020603050405020304" pitchFamily="18" charset="0"/>
              </a:rPr>
              <a:t>	at 1 quart per 100 gallons water</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Both work very well on Spotted Knapweed, both are a pre-mix of Milestone Herbicide and Rinskor, max use rate is 20 ounces per acre</a:t>
            </a:r>
          </a:p>
          <a:p>
            <a:pPr marL="0" indent="0">
              <a:buNone/>
            </a:pPr>
            <a:r>
              <a:rPr lang="en-US" sz="1800" b="1" dirty="0">
                <a:latin typeface="Times New Roman" panose="02020603050405020304" pitchFamily="18" charset="0"/>
                <a:cs typeface="Times New Roman" panose="02020603050405020304" pitchFamily="18" charset="0"/>
              </a:rPr>
              <a:t>HighNoon or DuraCor Herbicides </a:t>
            </a:r>
            <a:r>
              <a:rPr lang="en-US" sz="1800" dirty="0">
                <a:latin typeface="Times New Roman" panose="02020603050405020304" pitchFamily="18" charset="0"/>
                <a:cs typeface="Times New Roman" panose="02020603050405020304" pitchFamily="18" charset="0"/>
              </a:rPr>
              <a:t>can be used up to waters edge, </a:t>
            </a:r>
            <a:r>
              <a:rPr lang="en-US" sz="1800" b="1" dirty="0">
                <a:latin typeface="Times New Roman" panose="02020603050405020304" pitchFamily="18" charset="0"/>
                <a:cs typeface="Times New Roman" panose="02020603050405020304" pitchFamily="18" charset="0"/>
              </a:rPr>
              <a:t>“Do Not” </a:t>
            </a:r>
            <a:r>
              <a:rPr lang="en-US" sz="1800" dirty="0">
                <a:latin typeface="Times New Roman" panose="02020603050405020304" pitchFamily="18" charset="0"/>
                <a:cs typeface="Times New Roman" panose="02020603050405020304" pitchFamily="18" charset="0"/>
              </a:rPr>
              <a:t>apply directly to water or standing water, can not be used to treat vegetation standing in water</a:t>
            </a:r>
          </a:p>
          <a:p>
            <a:pPr marL="0" indent="0">
              <a:buNone/>
            </a:pPr>
            <a:r>
              <a:rPr lang="en-US" sz="1800" dirty="0">
                <a:latin typeface="Times New Roman" panose="02020603050405020304" pitchFamily="18" charset="0"/>
                <a:cs typeface="Times New Roman" panose="02020603050405020304" pitchFamily="18" charset="0"/>
              </a:rPr>
              <a:t>Take precautions to minimize incidental overspray to the adjacent water, shoreline weeds allow no more than 2-foot overspray onto the water</a:t>
            </a:r>
          </a:p>
          <a:p>
            <a:pPr marL="0" indent="0">
              <a:buNone/>
            </a:pPr>
            <a:r>
              <a:rPr lang="en-US" sz="1800" dirty="0">
                <a:latin typeface="Times New Roman" panose="02020603050405020304" pitchFamily="18" charset="0"/>
                <a:cs typeface="Times New Roman" panose="02020603050405020304" pitchFamily="18" charset="0"/>
              </a:rPr>
              <a:t>Has no restrictions on grazing or grass hay harvesting after applications but they do </a:t>
            </a:r>
            <a:r>
              <a:rPr lang="en-US" sz="1800" b="1" u="sng" dirty="0">
                <a:latin typeface="Times New Roman" panose="02020603050405020304" pitchFamily="18" charset="0"/>
                <a:cs typeface="Times New Roman" panose="02020603050405020304" pitchFamily="18" charset="0"/>
              </a:rPr>
              <a:t>request waiting 14 days after applications </a:t>
            </a:r>
            <a:r>
              <a:rPr lang="en-US" sz="1800" dirty="0">
                <a:latin typeface="Times New Roman" panose="02020603050405020304" pitchFamily="18" charset="0"/>
                <a:cs typeface="Times New Roman" panose="02020603050405020304" pitchFamily="18" charset="0"/>
              </a:rPr>
              <a:t>on hay harvesting (time for the product to work on treated plants)</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endParaRPr lang="en-US" sz="1800" dirty="0">
              <a:latin typeface="Times New Roman" panose="02020603050405020304" pitchFamily="18"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182566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3C74D-B044-4B6E-B317-9F9550F4D2B8}"/>
              </a:ext>
            </a:extLst>
          </p:cNvPr>
          <p:cNvSpPr>
            <a:spLocks noGrp="1"/>
          </p:cNvSpPr>
          <p:nvPr>
            <p:ph type="title"/>
          </p:nvPr>
        </p:nvSpPr>
        <p:spPr>
          <a:xfrm>
            <a:off x="80388" y="80388"/>
            <a:ext cx="1979524" cy="371788"/>
          </a:xfrm>
        </p:spPr>
        <p:txBody>
          <a:bodyPr>
            <a:normAutofit/>
          </a:bodyPr>
          <a:lstStyle/>
          <a:p>
            <a:r>
              <a:rPr lang="en-US" sz="1600" dirty="0"/>
              <a:t>Spotted Knapweed</a:t>
            </a:r>
          </a:p>
        </p:txBody>
      </p:sp>
      <p:sp>
        <p:nvSpPr>
          <p:cNvPr id="3" name="Content Placeholder 2">
            <a:extLst>
              <a:ext uri="{FF2B5EF4-FFF2-40B4-BE49-F238E27FC236}">
                <a16:creationId xmlns:a16="http://schemas.microsoft.com/office/drawing/2014/main" id="{9C2E3594-36CC-4F4B-B2DB-02AE96A6B6F4}"/>
              </a:ext>
            </a:extLst>
          </p:cNvPr>
          <p:cNvSpPr>
            <a:spLocks noGrp="1"/>
          </p:cNvSpPr>
          <p:nvPr>
            <p:ph idx="1"/>
          </p:nvPr>
        </p:nvSpPr>
        <p:spPr>
          <a:xfrm>
            <a:off x="80387" y="522514"/>
            <a:ext cx="10450285" cy="6255097"/>
          </a:xfrm>
        </p:spPr>
        <p:txBody>
          <a:bodyPr/>
          <a:lstStyle/>
          <a:p>
            <a:pPr marL="0" indent="0">
              <a:buNone/>
            </a:pPr>
            <a:r>
              <a:rPr lang="en-US" b="1" dirty="0"/>
              <a:t>Milestone Herbicide</a:t>
            </a:r>
            <a:r>
              <a:rPr lang="en-US" dirty="0"/>
              <a:t>		at 5 ounces (rosette) 7 ounces at bolt to flower</a:t>
            </a:r>
          </a:p>
          <a:p>
            <a:pPr marL="0" indent="0">
              <a:buNone/>
            </a:pPr>
            <a:r>
              <a:rPr lang="en-US" b="1" dirty="0"/>
              <a:t>Liberate Surfactant</a:t>
            </a:r>
            <a:r>
              <a:rPr lang="en-US" dirty="0"/>
              <a:t>		at 1 quart per 100 gallons water</a:t>
            </a:r>
          </a:p>
          <a:p>
            <a:pPr marL="0" indent="0">
              <a:buNone/>
            </a:pPr>
            <a:endParaRPr lang="en-US" dirty="0"/>
          </a:p>
          <a:p>
            <a:pPr marL="0" indent="0">
              <a:buNone/>
            </a:pPr>
            <a:r>
              <a:rPr lang="en-US" dirty="0"/>
              <a:t>Addition of </a:t>
            </a:r>
            <a:r>
              <a:rPr lang="en-US" b="1" dirty="0"/>
              <a:t>Freelexx Herbicide </a:t>
            </a:r>
            <a:r>
              <a:rPr lang="en-US" dirty="0"/>
              <a:t>at 1 quart per acre can improve control on bolted and flowered plants</a:t>
            </a:r>
          </a:p>
          <a:p>
            <a:pPr marL="0" indent="0">
              <a:buNone/>
            </a:pPr>
            <a:endParaRPr lang="en-US" dirty="0"/>
          </a:p>
          <a:p>
            <a:pPr marL="0" indent="0">
              <a:buNone/>
            </a:pPr>
            <a:r>
              <a:rPr lang="en-US" dirty="0"/>
              <a:t>Higher rates will also pickup Diffused and Russian Knapweeds</a:t>
            </a:r>
          </a:p>
          <a:p>
            <a:pPr marL="0" indent="0">
              <a:buNone/>
            </a:pPr>
            <a:endParaRPr lang="en-US" dirty="0"/>
          </a:p>
          <a:p>
            <a:pPr marL="0" indent="0">
              <a:buNone/>
            </a:pPr>
            <a:r>
              <a:rPr lang="en-US" dirty="0"/>
              <a:t>Greater than 10 gallons per acre is recommended for application rates for best control</a:t>
            </a:r>
          </a:p>
          <a:p>
            <a:pPr marL="0" indent="0">
              <a:buNone/>
            </a:pPr>
            <a:endParaRPr lang="en-US" dirty="0"/>
          </a:p>
          <a:p>
            <a:pPr marL="0" indent="0">
              <a:buNone/>
            </a:pPr>
            <a:r>
              <a:rPr lang="en-US" dirty="0"/>
              <a:t>Can be used to waters edge, do not apply directly to water or weeds standing in water, take precautions to minimize incidental overspray to adjacent water</a:t>
            </a:r>
          </a:p>
          <a:p>
            <a:pPr marL="0" indent="0">
              <a:buNone/>
            </a:pPr>
            <a:endParaRPr lang="en-US" dirty="0"/>
          </a:p>
          <a:p>
            <a:pPr marL="0" indent="0">
              <a:buNone/>
            </a:pPr>
            <a:r>
              <a:rPr lang="en-US" dirty="0"/>
              <a:t>While it does have some limited tree safety, I would not recommend overall spraying in tree belts or around trees and shrubs, Pines, Spruces, Hackberry’s and all legume species can be damaged or killed.</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2001928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7CAF7-97C5-470D-A842-C5047CB7582F}"/>
              </a:ext>
            </a:extLst>
          </p:cNvPr>
          <p:cNvSpPr>
            <a:spLocks noGrp="1"/>
          </p:cNvSpPr>
          <p:nvPr>
            <p:ph type="title"/>
          </p:nvPr>
        </p:nvSpPr>
        <p:spPr>
          <a:xfrm>
            <a:off x="100484" y="100484"/>
            <a:ext cx="1969476" cy="401934"/>
          </a:xfrm>
        </p:spPr>
        <p:txBody>
          <a:bodyPr>
            <a:normAutofit/>
          </a:bodyPr>
          <a:lstStyle/>
          <a:p>
            <a:r>
              <a:rPr lang="en-US" sz="1600" dirty="0"/>
              <a:t>Spotted Knapweed</a:t>
            </a:r>
          </a:p>
        </p:txBody>
      </p:sp>
      <p:sp>
        <p:nvSpPr>
          <p:cNvPr id="3" name="Content Placeholder 2">
            <a:extLst>
              <a:ext uri="{FF2B5EF4-FFF2-40B4-BE49-F238E27FC236}">
                <a16:creationId xmlns:a16="http://schemas.microsoft.com/office/drawing/2014/main" id="{85ED3A64-A0CC-48CF-81AC-4FF8BB019A52}"/>
              </a:ext>
            </a:extLst>
          </p:cNvPr>
          <p:cNvSpPr>
            <a:spLocks noGrp="1"/>
          </p:cNvSpPr>
          <p:nvPr>
            <p:ph idx="1"/>
          </p:nvPr>
        </p:nvSpPr>
        <p:spPr>
          <a:xfrm>
            <a:off x="100484" y="502419"/>
            <a:ext cx="10932606" cy="6169686"/>
          </a:xfrm>
        </p:spPr>
        <p:txBody>
          <a:bodyPr>
            <a:normAutofit/>
          </a:bodyPr>
          <a:lstStyle/>
          <a:p>
            <a:pPr marL="0" indent="0">
              <a:buNone/>
            </a:pPr>
            <a:r>
              <a:rPr lang="en-US" b="1" dirty="0"/>
              <a:t>Transline Herbicide</a:t>
            </a:r>
            <a:r>
              <a:rPr lang="en-US" dirty="0"/>
              <a:t>		at 1 to 1and 2/3 pints per acre (16 to 20 ounces)</a:t>
            </a:r>
          </a:p>
          <a:p>
            <a:pPr marL="0" indent="0">
              <a:buNone/>
            </a:pPr>
            <a:r>
              <a:rPr lang="en-US" b="1" dirty="0"/>
              <a:t>Liberate Surfactant</a:t>
            </a:r>
            <a:r>
              <a:rPr lang="en-US" dirty="0"/>
              <a:t>		at 1 quart per 100 gallons water</a:t>
            </a:r>
          </a:p>
          <a:p>
            <a:pPr marL="0" indent="0">
              <a:buNone/>
            </a:pPr>
            <a:endParaRPr lang="en-US" sz="1800" dirty="0">
              <a:latin typeface="Times New Roman" panose="02020603050405020304" pitchFamily="18" charset="0"/>
              <a:cs typeface="Times New Roman" panose="02020603050405020304" pitchFamily="18" charset="0"/>
            </a:endParaRPr>
          </a:p>
          <a:p>
            <a:pPr marL="0" indent="0">
              <a:buNone/>
            </a:pPr>
            <a:r>
              <a:rPr lang="en-US" sz="1800" dirty="0">
                <a:latin typeface="Times New Roman" panose="02020603050405020304" pitchFamily="18" charset="0"/>
                <a:cs typeface="Times New Roman" panose="02020603050405020304" pitchFamily="18" charset="0"/>
              </a:rPr>
              <a:t>Lower labeled rates can be used when weeds are no larger than 3” to 6” tall</a:t>
            </a:r>
          </a:p>
          <a:p>
            <a:pPr marL="0" indent="0">
              <a:buNone/>
            </a:pPr>
            <a:endParaRPr lang="en-US" sz="1800" dirty="0">
              <a:latin typeface="Times New Roman" panose="02020603050405020304" pitchFamily="18" charset="0"/>
              <a:cs typeface="Times New Roman" panose="02020603050405020304" pitchFamily="18" charset="0"/>
            </a:endParaRPr>
          </a:p>
          <a:p>
            <a:pPr marL="0" indent="0">
              <a:buNone/>
            </a:pPr>
            <a:r>
              <a:rPr lang="en-US" sz="1800" dirty="0">
                <a:latin typeface="Times New Roman" panose="02020603050405020304" pitchFamily="18" charset="0"/>
                <a:cs typeface="Times New Roman" panose="02020603050405020304" pitchFamily="18" charset="0"/>
              </a:rPr>
              <a:t>Higher labeled rates should be used on weeds above 6” tall or taller</a:t>
            </a:r>
          </a:p>
          <a:p>
            <a:endParaRPr lang="en-US" sz="1800" dirty="0">
              <a:latin typeface="Times New Roman" panose="02020603050405020304" pitchFamily="18" charset="0"/>
              <a:cs typeface="Times New Roman" panose="02020603050405020304" pitchFamily="18" charset="0"/>
            </a:endParaRPr>
          </a:p>
          <a:p>
            <a:pPr marL="0" indent="0">
              <a:buNone/>
            </a:pPr>
            <a:r>
              <a:rPr lang="en-US" sz="1800" dirty="0">
                <a:latin typeface="Times New Roman" panose="02020603050405020304" pitchFamily="18" charset="0"/>
                <a:cs typeface="Times New Roman" panose="02020603050405020304" pitchFamily="18" charset="0"/>
              </a:rPr>
              <a:t>If you are dealing with Spotted Knapweed or any of the Knapweeds in tree belts than Transline Herbicide could be a good choice here</a:t>
            </a:r>
          </a:p>
          <a:p>
            <a:endParaRPr lang="en-US" sz="1800" dirty="0">
              <a:latin typeface="Times New Roman" panose="02020603050405020304" pitchFamily="18" charset="0"/>
              <a:cs typeface="Times New Roman" panose="02020603050405020304" pitchFamily="18" charset="0"/>
            </a:endParaRPr>
          </a:p>
          <a:p>
            <a:pPr marL="0" indent="0">
              <a:buNone/>
            </a:pPr>
            <a:r>
              <a:rPr lang="en-US" sz="1800" dirty="0">
                <a:latin typeface="Times New Roman" panose="02020603050405020304" pitchFamily="18" charset="0"/>
                <a:cs typeface="Times New Roman" panose="02020603050405020304" pitchFamily="18" charset="0"/>
              </a:rPr>
              <a:t>Would be a safer choice in this situation than Milestone, HighNoon or DuraCor Herbicides</a:t>
            </a:r>
          </a:p>
          <a:p>
            <a:endParaRPr lang="en-US" sz="1800" dirty="0">
              <a:latin typeface="Times New Roman" panose="02020603050405020304" pitchFamily="18" charset="0"/>
              <a:cs typeface="Times New Roman" panose="02020603050405020304" pitchFamily="18" charset="0"/>
            </a:endParaRPr>
          </a:p>
          <a:p>
            <a:pPr marL="0" indent="0">
              <a:buNone/>
            </a:pPr>
            <a:r>
              <a:rPr lang="en-US" sz="1800" dirty="0">
                <a:latin typeface="Times New Roman" panose="02020603050405020304" pitchFamily="18" charset="0"/>
                <a:cs typeface="Times New Roman" panose="02020603050405020304" pitchFamily="18" charset="0"/>
              </a:rPr>
              <a:t>Again, watch applications around or under legume species of trees and shrubs</a:t>
            </a:r>
          </a:p>
          <a:p>
            <a:endParaRPr lang="en-US" sz="1800" dirty="0">
              <a:latin typeface="Times New Roman" panose="02020603050405020304" pitchFamily="18" charset="0"/>
              <a:cs typeface="Times New Roman" panose="02020603050405020304" pitchFamily="18" charset="0"/>
            </a:endParaRPr>
          </a:p>
          <a:p>
            <a:r>
              <a:rPr lang="en-US" sz="1800" b="1" dirty="0">
                <a:latin typeface="Times New Roman" panose="02020603050405020304" pitchFamily="18" charset="0"/>
                <a:cs typeface="Times New Roman" panose="02020603050405020304" pitchFamily="18" charset="0"/>
              </a:rPr>
              <a:t>Additional Weeds </a:t>
            </a:r>
            <a:r>
              <a:rPr lang="en-US" sz="1800" dirty="0">
                <a:latin typeface="Times New Roman" panose="02020603050405020304" pitchFamily="18" charset="0"/>
                <a:cs typeface="Times New Roman" panose="02020603050405020304" pitchFamily="18" charset="0"/>
              </a:rPr>
              <a:t>– Russian Knapweed, Perennial Sowthistle, Common Teasel</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5947169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AD8EA-443B-4210-8E4B-0B1C4CDA86FD}"/>
              </a:ext>
            </a:extLst>
          </p:cNvPr>
          <p:cNvSpPr>
            <a:spLocks noGrp="1"/>
          </p:cNvSpPr>
          <p:nvPr>
            <p:ph type="title"/>
          </p:nvPr>
        </p:nvSpPr>
        <p:spPr>
          <a:xfrm>
            <a:off x="90435" y="130630"/>
            <a:ext cx="1909187" cy="422030"/>
          </a:xfrm>
        </p:spPr>
        <p:txBody>
          <a:bodyPr>
            <a:normAutofit/>
          </a:bodyPr>
          <a:lstStyle/>
          <a:p>
            <a:r>
              <a:rPr lang="en-US" sz="1600" dirty="0"/>
              <a:t>Spotted Knapweed</a:t>
            </a:r>
          </a:p>
        </p:txBody>
      </p:sp>
      <p:sp>
        <p:nvSpPr>
          <p:cNvPr id="3" name="Content Placeholder 2">
            <a:extLst>
              <a:ext uri="{FF2B5EF4-FFF2-40B4-BE49-F238E27FC236}">
                <a16:creationId xmlns:a16="http://schemas.microsoft.com/office/drawing/2014/main" id="{25FF1BA7-3E60-4345-A7A2-E5B2EF193600}"/>
              </a:ext>
            </a:extLst>
          </p:cNvPr>
          <p:cNvSpPr>
            <a:spLocks noGrp="1"/>
          </p:cNvSpPr>
          <p:nvPr>
            <p:ph idx="1"/>
          </p:nvPr>
        </p:nvSpPr>
        <p:spPr>
          <a:xfrm>
            <a:off x="90435" y="552660"/>
            <a:ext cx="10319657" cy="6174709"/>
          </a:xfrm>
        </p:spPr>
        <p:txBody>
          <a:bodyPr>
            <a:normAutofit lnSpcReduction="10000"/>
          </a:bodyPr>
          <a:lstStyle/>
          <a:p>
            <a:pPr marL="0" indent="0">
              <a:buNone/>
            </a:pPr>
            <a:r>
              <a:rPr lang="en-US" b="1" dirty="0"/>
              <a:t>E-2 Herbicide</a:t>
            </a:r>
            <a:r>
              <a:rPr lang="en-US" dirty="0"/>
              <a:t>		at 3 to 4 pints per acre</a:t>
            </a:r>
          </a:p>
          <a:p>
            <a:pPr marL="0" indent="0">
              <a:buNone/>
            </a:pPr>
            <a:r>
              <a:rPr lang="en-US" b="1" dirty="0"/>
              <a:t>Liberate Surfactant</a:t>
            </a:r>
            <a:r>
              <a:rPr lang="en-US" dirty="0"/>
              <a:t>	at 1 quart per 100 gallons water</a:t>
            </a:r>
          </a:p>
          <a:p>
            <a:pPr marL="0" indent="0">
              <a:buNone/>
            </a:pPr>
            <a:r>
              <a:rPr lang="en-US" sz="1800" dirty="0">
                <a:latin typeface="Times New Roman" panose="02020603050405020304" pitchFamily="18" charset="0"/>
                <a:cs typeface="Times New Roman" panose="02020603050405020304" pitchFamily="18" charset="0"/>
              </a:rPr>
              <a:t>Higher application rates (water/carrier) will improve coverage and control, 25 plus gallons per acre rates would be best.</a:t>
            </a:r>
          </a:p>
          <a:p>
            <a:pPr marL="0" indent="0">
              <a:buNone/>
            </a:pPr>
            <a:r>
              <a:rPr lang="en-US" dirty="0">
                <a:latin typeface="Times New Roman" panose="02020603050405020304" pitchFamily="18" charset="0"/>
                <a:cs typeface="Times New Roman" panose="02020603050405020304" pitchFamily="18" charset="0"/>
              </a:rPr>
              <a:t>Could be used on rough turf sites but not fine turf sites, use Escalade 2 Herbicide on fine turf sites at the 3 to 4 pints per acre rates if Spotted Knapweed is in those sites</a:t>
            </a:r>
          </a:p>
          <a:p>
            <a:pPr marL="0" indent="0">
              <a:buNone/>
            </a:pPr>
            <a:r>
              <a:rPr lang="en-US" dirty="0">
                <a:latin typeface="Times New Roman" panose="02020603050405020304" pitchFamily="18" charset="0"/>
                <a:cs typeface="Times New Roman" panose="02020603050405020304" pitchFamily="18" charset="0"/>
              </a:rPr>
              <a:t>Max use rate per acre per year is 2 applications of 5 pints per acre, must be applied a minimum of 21 days apart</a:t>
            </a:r>
          </a:p>
          <a:p>
            <a:pPr marL="0" indent="0">
              <a:buNone/>
            </a:pPr>
            <a:r>
              <a:rPr lang="en-US" dirty="0">
                <a:latin typeface="Times New Roman" panose="02020603050405020304" pitchFamily="18" charset="0"/>
                <a:cs typeface="Times New Roman" panose="02020603050405020304" pitchFamily="18" charset="0"/>
              </a:rPr>
              <a:t>No grazing restrictions for non-lactating animals, do not grazed lactating animals for 7 days, no haying for 7 days after applications</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Has some safety around and under trees and shrubs, and can be used up to water’s edge, no overspray into the water, edge only</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b="1" dirty="0">
                <a:latin typeface="Times New Roman" panose="02020603050405020304" pitchFamily="18" charset="0"/>
                <a:cs typeface="Times New Roman" panose="02020603050405020304" pitchFamily="18" charset="0"/>
              </a:rPr>
              <a:t>Special Note: </a:t>
            </a:r>
            <a:r>
              <a:rPr lang="en-US" dirty="0">
                <a:latin typeface="Times New Roman" panose="02020603050405020304" pitchFamily="18" charset="0"/>
                <a:cs typeface="Times New Roman" panose="02020603050405020304" pitchFamily="18" charset="0"/>
              </a:rPr>
              <a:t>Spotted Knapweed is not that difficult to control if on it early and in rosette stages</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b="1" dirty="0">
                <a:latin typeface="Times New Roman" panose="02020603050405020304" pitchFamily="18" charset="0"/>
                <a:cs typeface="Times New Roman" panose="02020603050405020304" pitchFamily="18" charset="0"/>
              </a:rPr>
              <a:t>Freelexx</a:t>
            </a:r>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Herbicide</a:t>
            </a:r>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2,4-D amine or Esters</a:t>
            </a:r>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dicamba’s and dicamba’s + 2,4-D </a:t>
            </a:r>
            <a:r>
              <a:rPr lang="en-US" dirty="0">
                <a:latin typeface="Times New Roman" panose="02020603050405020304" pitchFamily="18" charset="0"/>
                <a:cs typeface="Times New Roman" panose="02020603050405020304" pitchFamily="18" charset="0"/>
              </a:rPr>
              <a:t>can</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all do a decent job of Spotted Knapweed control, it’s the Russian and Diffused Knapweeds that are much harder to control.</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6712642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5193B-0423-8D0E-8478-7851CF1A0620}"/>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B0D218ED-C292-9663-B7FF-20928CB34ED9}"/>
              </a:ext>
            </a:extLst>
          </p:cNvPr>
          <p:cNvSpPr>
            <a:spLocks noGrp="1"/>
          </p:cNvSpPr>
          <p:nvPr>
            <p:ph idx="1"/>
          </p:nvPr>
        </p:nvSpPr>
        <p:spPr/>
        <p:txBody>
          <a:bodyPr/>
          <a:lstStyle/>
          <a:p>
            <a:r>
              <a:rPr lang="en-US" dirty="0"/>
              <a:t>John Mortenson</a:t>
            </a:r>
          </a:p>
          <a:p>
            <a:pPr marL="457200" lvl="1" indent="0">
              <a:buNone/>
            </a:pPr>
            <a:r>
              <a:rPr lang="en-US" dirty="0"/>
              <a:t>701-226-8804</a:t>
            </a:r>
          </a:p>
          <a:p>
            <a:pPr marL="457200" lvl="1" indent="0">
              <a:buNone/>
            </a:pPr>
            <a:r>
              <a:rPr lang="en-US" dirty="0">
                <a:hlinkClick r:id="rId2"/>
              </a:rPr>
              <a:t>jmortenson@nd.gov</a:t>
            </a:r>
            <a:endParaRPr lang="en-US" dirty="0"/>
          </a:p>
          <a:p>
            <a:pPr marL="457200" lvl="1" indent="0">
              <a:buNone/>
            </a:pPr>
            <a:endParaRPr lang="en-US" dirty="0"/>
          </a:p>
        </p:txBody>
      </p:sp>
    </p:spTree>
    <p:extLst>
      <p:ext uri="{BB962C8B-B14F-4D97-AF65-F5344CB8AC3E}">
        <p14:creationId xmlns:p14="http://schemas.microsoft.com/office/powerpoint/2010/main" val="190450947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55B5480AC1D6B44808D9FF5041C7473" ma:contentTypeVersion="4" ma:contentTypeDescription="Create a new document." ma:contentTypeScope="" ma:versionID="6cceca05a13707f043325641d146df92">
  <xsd:schema xmlns:xsd="http://www.w3.org/2001/XMLSchema" xmlns:xs="http://www.w3.org/2001/XMLSchema" xmlns:p="http://schemas.microsoft.com/office/2006/metadata/properties" xmlns:ns3="c5682b0b-8498-47b6-b505-8b43c0d882a2" targetNamespace="http://schemas.microsoft.com/office/2006/metadata/properties" ma:root="true" ma:fieldsID="661ca0aa9cc22d54b4d7a1ae2a956010" ns3:_="">
    <xsd:import namespace="c5682b0b-8498-47b6-b505-8b43c0d882a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682b0b-8498-47b6-b505-8b43c0d882a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2325355-9FE5-45CB-8AA0-4EA931C8750C}">
  <ds:schemaRefs>
    <ds:schemaRef ds:uri="http://schemas.microsoft.com/sharepoint/v3/contenttype/forms"/>
  </ds:schemaRefs>
</ds:datastoreItem>
</file>

<file path=customXml/itemProps2.xml><?xml version="1.0" encoding="utf-8"?>
<ds:datastoreItem xmlns:ds="http://schemas.openxmlformats.org/officeDocument/2006/customXml" ds:itemID="{5F850681-1147-4E1D-826F-8AF0B021A5B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5682b0b-8498-47b6-b505-8b43c0d882a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F232787-AD5E-45A9-B0EF-080D8102AC36}">
  <ds:schemaRefs>
    <ds:schemaRef ds:uri="http://schemas.microsoft.com/office/2006/documentManagement/types"/>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c5682b0b-8498-47b6-b505-8b43c0d882a2"/>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Facet</Template>
  <TotalTime>2558</TotalTime>
  <Words>6813</Words>
  <Application>Microsoft Office PowerPoint</Application>
  <PresentationFormat>Widescreen</PresentationFormat>
  <Paragraphs>671</Paragraphs>
  <Slides>51</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51</vt:i4>
      </vt:variant>
    </vt:vector>
  </HeadingPairs>
  <TitlesOfParts>
    <vt:vector size="61" baseType="lpstr">
      <vt:lpstr>Arial</vt:lpstr>
      <vt:lpstr>Eras Demi</vt:lpstr>
      <vt:lpstr>Eras Medium</vt:lpstr>
      <vt:lpstr>HelveticaNeueLT Std</vt:lpstr>
      <vt:lpstr>Minion Pro</vt:lpstr>
      <vt:lpstr>Proxima Nova</vt:lpstr>
      <vt:lpstr>Times New Roman</vt:lpstr>
      <vt:lpstr>Trebuchet MS</vt:lpstr>
      <vt:lpstr>Wingdings 3</vt:lpstr>
      <vt:lpstr>Facet</vt:lpstr>
      <vt:lpstr>Biological and Chemical Control of Noxious Weeds</vt:lpstr>
      <vt:lpstr>PowerPoint Presentation</vt:lpstr>
      <vt:lpstr>PowerPoint Presentation</vt:lpstr>
      <vt:lpstr>PowerPoint Presentation</vt:lpstr>
      <vt:lpstr>Surfactant Type/Use</vt:lpstr>
      <vt:lpstr>Thistles (All)</vt:lpstr>
      <vt:lpstr>Canada Thistle, Musk Thistle, Bull Thistle, Plumeless – Herbicide Control </vt:lpstr>
      <vt:lpstr>PowerPoint Presentation</vt:lpstr>
      <vt:lpstr>PowerPoint Presentation</vt:lpstr>
      <vt:lpstr>Canada Thistle, Musk Thistle, Bull Thistle, Plumeless – Herbicide Control</vt:lpstr>
      <vt:lpstr>PowerPoint Presentation</vt:lpstr>
      <vt:lpstr>PowerPoint Presentation</vt:lpstr>
      <vt:lpstr>PowerPoint Presentation</vt:lpstr>
      <vt:lpstr>PowerPoint Presentation</vt:lpstr>
      <vt:lpstr>PowerPoint Presentation</vt:lpstr>
      <vt:lpstr>Leafy Spurge Herbicide Control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Leafy Spurge with Venue Herbicide</vt:lpstr>
      <vt:lpstr>PowerPoint Presentation</vt:lpstr>
      <vt:lpstr>PowerPoint Presentation</vt:lpstr>
      <vt:lpstr>PowerPoint Presentation</vt:lpstr>
      <vt:lpstr>PowerPoint Presentation</vt:lpstr>
      <vt:lpstr>PowerPoint Presentation</vt:lpstr>
      <vt:lpstr>Purple Loosestrife Herbicide Control</vt:lpstr>
      <vt:lpstr>PowerPoint Presentation</vt:lpstr>
      <vt:lpstr>PowerPoint Presentation</vt:lpstr>
      <vt:lpstr>Purple Loosestrife </vt:lpstr>
      <vt:lpstr>PowerPoint Presentation</vt:lpstr>
      <vt:lpstr>PowerPoint Presentation</vt:lpstr>
      <vt:lpstr>PowerPoint Presentation</vt:lpstr>
      <vt:lpstr>PowerPoint Presentation</vt:lpstr>
      <vt:lpstr>Yellow Toadflax Herbicide Control</vt:lpstr>
      <vt:lpstr>Yellow Toadflax Herbicide Control</vt:lpstr>
      <vt:lpstr>Yellow Toadflax</vt:lpstr>
      <vt:lpstr>Yellow Toadflax</vt:lpstr>
      <vt:lpstr>Yellow Toadflax</vt:lpstr>
      <vt:lpstr>PowerPoint Presentation</vt:lpstr>
      <vt:lpstr>Spotted Knapweed</vt:lpstr>
      <vt:lpstr>Spotted Knapweed</vt:lpstr>
      <vt:lpstr>Spotted Knapweed</vt:lpstr>
      <vt:lpstr>Spotted Knapweed</vt:lpstr>
      <vt:lpstr>Spotted Knapweed</vt:lpstr>
      <vt:lpstr>Spotted Knapweed</vt:lpstr>
      <vt:lpstr>Spotted Knapweed</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Surfactant Type/Use</dc:title>
  <dc:creator>William Walker</dc:creator>
  <cp:lastModifiedBy>Mortenson, John T.</cp:lastModifiedBy>
  <cp:revision>3</cp:revision>
  <dcterms:created xsi:type="dcterms:W3CDTF">2022-08-18T17:25:38Z</dcterms:created>
  <dcterms:modified xsi:type="dcterms:W3CDTF">2022-10-11T20:24:42Z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0x010100055B5480AC1D6B44808D9FF5041C7473</vt:lpwstr>
  </property>
</Properties>
</file>